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0"/>
  </p:notesMasterIdLst>
  <p:sldIdLst>
    <p:sldId id="293" r:id="rId3"/>
    <p:sldId id="259" r:id="rId4"/>
    <p:sldId id="268" r:id="rId5"/>
    <p:sldId id="260" r:id="rId6"/>
    <p:sldId id="261" r:id="rId7"/>
    <p:sldId id="263" r:id="rId8"/>
    <p:sldId id="264" r:id="rId9"/>
    <p:sldId id="265" r:id="rId10"/>
    <p:sldId id="266" r:id="rId11"/>
    <p:sldId id="267" r:id="rId12"/>
    <p:sldId id="269" r:id="rId13"/>
    <p:sldId id="271" r:id="rId14"/>
    <p:sldId id="270" r:id="rId15"/>
    <p:sldId id="272" r:id="rId16"/>
    <p:sldId id="273" r:id="rId17"/>
    <p:sldId id="274" r:id="rId18"/>
    <p:sldId id="275" r:id="rId19"/>
    <p:sldId id="277" r:id="rId20"/>
    <p:sldId id="278" r:id="rId21"/>
    <p:sldId id="279" r:id="rId22"/>
    <p:sldId id="280" r:id="rId23"/>
    <p:sldId id="281" r:id="rId24"/>
    <p:sldId id="282" r:id="rId25"/>
    <p:sldId id="283" r:id="rId26"/>
    <p:sldId id="284" r:id="rId27"/>
    <p:sldId id="256" r:id="rId28"/>
    <p:sldId id="285" r:id="rId29"/>
    <p:sldId id="257" r:id="rId30"/>
    <p:sldId id="258" r:id="rId31"/>
    <p:sldId id="286" r:id="rId32"/>
    <p:sldId id="287" r:id="rId33"/>
    <p:sldId id="288" r:id="rId34"/>
    <p:sldId id="289" r:id="rId35"/>
    <p:sldId id="290" r:id="rId36"/>
    <p:sldId id="291" r:id="rId37"/>
    <p:sldId id="292" r:id="rId38"/>
    <p:sldId id="294"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8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6DA20-919C-4913-A691-4EA558596B50}" type="datetimeFigureOut">
              <a:rPr lang="zh-CN" altLang="en-US" smtClean="0"/>
              <a:t>2023/4/6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59CDC1-8A92-4703-97A0-F3D62211769C}" type="slidenum">
              <a:rPr lang="zh-CN" altLang="en-US" smtClean="0"/>
              <a:t>‹#›</a:t>
            </a:fld>
            <a:endParaRPr lang="zh-CN" altLang="en-US"/>
          </a:p>
        </p:txBody>
      </p:sp>
    </p:spTree>
    <p:extLst>
      <p:ext uri="{BB962C8B-B14F-4D97-AF65-F5344CB8AC3E}">
        <p14:creationId xmlns:p14="http://schemas.microsoft.com/office/powerpoint/2010/main" val="2275365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59CDC1-8A92-4703-97A0-F3D62211769C}" type="slidenum">
              <a:rPr lang="zh-CN" altLang="en-US" smtClean="0"/>
              <a:t>23</a:t>
            </a:fld>
            <a:endParaRPr lang="zh-CN" altLang="en-US"/>
          </a:p>
        </p:txBody>
      </p:sp>
    </p:spTree>
    <p:extLst>
      <p:ext uri="{BB962C8B-B14F-4D97-AF65-F5344CB8AC3E}">
        <p14:creationId xmlns:p14="http://schemas.microsoft.com/office/powerpoint/2010/main" val="2813287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C4975B-7B6E-04D7-C226-C3DA6DCE0C7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3CF2C0A-9CC0-8FE1-283C-2970968C3A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C6F9B20-DA62-9742-8EB1-D3829307E441}"/>
              </a:ext>
            </a:extLst>
          </p:cNvPr>
          <p:cNvSpPr>
            <a:spLocks noGrp="1"/>
          </p:cNvSpPr>
          <p:nvPr>
            <p:ph type="dt" sz="half" idx="10"/>
          </p:nvPr>
        </p:nvSpPr>
        <p:spPr/>
        <p:txBody>
          <a:bodyPr/>
          <a:lstStyle/>
          <a:p>
            <a:fld id="{79093DB4-03A9-4458-969C-D7D42E355FF9}" type="datetime1">
              <a:rPr lang="zh-CN" altLang="en-US" smtClean="0"/>
              <a:t>2023/4/6</a:t>
            </a:fld>
            <a:endParaRPr lang="zh-CN" altLang="en-US"/>
          </a:p>
        </p:txBody>
      </p:sp>
      <p:sp>
        <p:nvSpPr>
          <p:cNvPr id="5" name="页脚占位符 4">
            <a:extLst>
              <a:ext uri="{FF2B5EF4-FFF2-40B4-BE49-F238E27FC236}">
                <a16:creationId xmlns:a16="http://schemas.microsoft.com/office/drawing/2014/main" id="{630354B2-4B7F-C4BF-34B5-A6CB1A4160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40DD179-9665-1693-FFD9-AE9E6BEDB5DC}"/>
              </a:ext>
            </a:extLst>
          </p:cNvPr>
          <p:cNvSpPr>
            <a:spLocks noGrp="1"/>
          </p:cNvSpPr>
          <p:nvPr>
            <p:ph type="sldNum" sz="quarter" idx="12"/>
          </p:nvPr>
        </p:nvSpPr>
        <p:spPr/>
        <p:txBody>
          <a:bodyPr/>
          <a:lstStyle/>
          <a:p>
            <a:fld id="{5A8582E6-5C2F-42DB-BB2B-C4702E0DDA32}" type="slidenum">
              <a:rPr lang="zh-CN" altLang="en-US" smtClean="0"/>
              <a:t>‹#›</a:t>
            </a:fld>
            <a:endParaRPr lang="zh-CN" altLang="en-US"/>
          </a:p>
        </p:txBody>
      </p:sp>
    </p:spTree>
    <p:extLst>
      <p:ext uri="{BB962C8B-B14F-4D97-AF65-F5344CB8AC3E}">
        <p14:creationId xmlns:p14="http://schemas.microsoft.com/office/powerpoint/2010/main" val="56300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097A7B-282D-F6A8-7291-48FB5B218B0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7E67BCC-F0F9-4874-2909-C8488199037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0DC390-1130-7951-1D64-5199BBCB79E4}"/>
              </a:ext>
            </a:extLst>
          </p:cNvPr>
          <p:cNvSpPr>
            <a:spLocks noGrp="1"/>
          </p:cNvSpPr>
          <p:nvPr>
            <p:ph type="dt" sz="half" idx="10"/>
          </p:nvPr>
        </p:nvSpPr>
        <p:spPr/>
        <p:txBody>
          <a:bodyPr/>
          <a:lstStyle/>
          <a:p>
            <a:fld id="{C3FAD0BC-AAC5-497B-9CFA-263F77D7B6F9}" type="datetime1">
              <a:rPr lang="zh-CN" altLang="en-US" smtClean="0"/>
              <a:t>2023/4/6</a:t>
            </a:fld>
            <a:endParaRPr lang="zh-CN" altLang="en-US"/>
          </a:p>
        </p:txBody>
      </p:sp>
      <p:sp>
        <p:nvSpPr>
          <p:cNvPr id="5" name="页脚占位符 4">
            <a:extLst>
              <a:ext uri="{FF2B5EF4-FFF2-40B4-BE49-F238E27FC236}">
                <a16:creationId xmlns:a16="http://schemas.microsoft.com/office/drawing/2014/main" id="{16E48225-BA4D-B239-D487-654F8095A58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117FE2-3E08-23E2-A18E-1CA6A0F72B93}"/>
              </a:ext>
            </a:extLst>
          </p:cNvPr>
          <p:cNvSpPr>
            <a:spLocks noGrp="1"/>
          </p:cNvSpPr>
          <p:nvPr>
            <p:ph type="sldNum" sz="quarter" idx="12"/>
          </p:nvPr>
        </p:nvSpPr>
        <p:spPr/>
        <p:txBody>
          <a:bodyPr/>
          <a:lstStyle/>
          <a:p>
            <a:fld id="{5A8582E6-5C2F-42DB-BB2B-C4702E0DDA32}" type="slidenum">
              <a:rPr lang="zh-CN" altLang="en-US" smtClean="0"/>
              <a:t>‹#›</a:t>
            </a:fld>
            <a:endParaRPr lang="zh-CN" altLang="en-US"/>
          </a:p>
        </p:txBody>
      </p:sp>
    </p:spTree>
    <p:extLst>
      <p:ext uri="{BB962C8B-B14F-4D97-AF65-F5344CB8AC3E}">
        <p14:creationId xmlns:p14="http://schemas.microsoft.com/office/powerpoint/2010/main" val="962567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6027E1-4111-7A7D-42E2-FBF542BFB8A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BBFFB3F-BDA9-1663-E844-054F4911B8E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A34A6A-696E-050B-2680-069CE4873D78}"/>
              </a:ext>
            </a:extLst>
          </p:cNvPr>
          <p:cNvSpPr>
            <a:spLocks noGrp="1"/>
          </p:cNvSpPr>
          <p:nvPr>
            <p:ph type="dt" sz="half" idx="10"/>
          </p:nvPr>
        </p:nvSpPr>
        <p:spPr/>
        <p:txBody>
          <a:bodyPr/>
          <a:lstStyle/>
          <a:p>
            <a:fld id="{5ECE6872-D4D0-4E00-9F57-4EF42A45C68C}" type="datetime1">
              <a:rPr lang="zh-CN" altLang="en-US" smtClean="0"/>
              <a:t>2023/4/6</a:t>
            </a:fld>
            <a:endParaRPr lang="zh-CN" altLang="en-US"/>
          </a:p>
        </p:txBody>
      </p:sp>
      <p:sp>
        <p:nvSpPr>
          <p:cNvPr id="5" name="页脚占位符 4">
            <a:extLst>
              <a:ext uri="{FF2B5EF4-FFF2-40B4-BE49-F238E27FC236}">
                <a16:creationId xmlns:a16="http://schemas.microsoft.com/office/drawing/2014/main" id="{4E5DD076-3BB6-9159-3C87-6BAA76B1DF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902EA2-9D51-2CBB-8F6C-71328AB05977}"/>
              </a:ext>
            </a:extLst>
          </p:cNvPr>
          <p:cNvSpPr>
            <a:spLocks noGrp="1"/>
          </p:cNvSpPr>
          <p:nvPr>
            <p:ph type="sldNum" sz="quarter" idx="12"/>
          </p:nvPr>
        </p:nvSpPr>
        <p:spPr/>
        <p:txBody>
          <a:bodyPr/>
          <a:lstStyle/>
          <a:p>
            <a:fld id="{5A8582E6-5C2F-42DB-BB2B-C4702E0DDA32}" type="slidenum">
              <a:rPr lang="zh-CN" altLang="en-US" smtClean="0"/>
              <a:t>‹#›</a:t>
            </a:fld>
            <a:endParaRPr lang="zh-CN" altLang="en-US"/>
          </a:p>
        </p:txBody>
      </p:sp>
    </p:spTree>
    <p:extLst>
      <p:ext uri="{BB962C8B-B14F-4D97-AF65-F5344CB8AC3E}">
        <p14:creationId xmlns:p14="http://schemas.microsoft.com/office/powerpoint/2010/main" val="2451483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1519EF-591E-D08D-A256-72F1B9D0042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9442B56-3A92-0335-DA04-F1A6FB9725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2F48765-0E84-23DE-CBC9-352237A66887}"/>
              </a:ext>
            </a:extLst>
          </p:cNvPr>
          <p:cNvSpPr>
            <a:spLocks noGrp="1"/>
          </p:cNvSpPr>
          <p:nvPr>
            <p:ph type="dt" sz="half" idx="10"/>
          </p:nvPr>
        </p:nvSpPr>
        <p:spPr/>
        <p:txBody>
          <a:bodyPr/>
          <a:lstStyle/>
          <a:p>
            <a:fld id="{8F91B680-FB8E-4F70-ADEC-229E119FD726}" type="datetime1">
              <a:rPr lang="zh-CN" altLang="en-US" smtClean="0"/>
              <a:t>2023/4/6</a:t>
            </a:fld>
            <a:endParaRPr lang="zh-CN" altLang="en-US"/>
          </a:p>
        </p:txBody>
      </p:sp>
      <p:sp>
        <p:nvSpPr>
          <p:cNvPr id="5" name="页脚占位符 4">
            <a:extLst>
              <a:ext uri="{FF2B5EF4-FFF2-40B4-BE49-F238E27FC236}">
                <a16:creationId xmlns:a16="http://schemas.microsoft.com/office/drawing/2014/main" id="{F548B080-A246-C41F-69F8-D529B4BDD24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38C72C7-8D28-2F80-A985-BFD9F9578321}"/>
              </a:ext>
            </a:extLst>
          </p:cNvPr>
          <p:cNvSpPr>
            <a:spLocks noGrp="1"/>
          </p:cNvSpPr>
          <p:nvPr>
            <p:ph type="sldNum" sz="quarter" idx="12"/>
          </p:nvPr>
        </p:nvSpPr>
        <p:spPr/>
        <p:txBody>
          <a:bodyPr/>
          <a:lstStyle/>
          <a:p>
            <a:fld id="{360D5600-2DBD-49E5-93AA-0699F65DAF32}" type="slidenum">
              <a:rPr lang="zh-CN" altLang="en-US" smtClean="0"/>
              <a:t>‹#›</a:t>
            </a:fld>
            <a:endParaRPr lang="zh-CN" altLang="en-US"/>
          </a:p>
        </p:txBody>
      </p:sp>
    </p:spTree>
    <p:extLst>
      <p:ext uri="{BB962C8B-B14F-4D97-AF65-F5344CB8AC3E}">
        <p14:creationId xmlns:p14="http://schemas.microsoft.com/office/powerpoint/2010/main" val="25345628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365F8B-A920-CE0A-3DE4-F3467738E63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CEB0F9-5102-99C6-C0BB-8F81BF9B089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C748CC5-D070-AC04-A70F-ECB024C4C2AD}"/>
              </a:ext>
            </a:extLst>
          </p:cNvPr>
          <p:cNvSpPr>
            <a:spLocks noGrp="1"/>
          </p:cNvSpPr>
          <p:nvPr>
            <p:ph type="dt" sz="half" idx="10"/>
          </p:nvPr>
        </p:nvSpPr>
        <p:spPr/>
        <p:txBody>
          <a:bodyPr/>
          <a:lstStyle/>
          <a:p>
            <a:fld id="{5111D670-EEE5-40BC-8921-A5AE85536252}" type="datetime1">
              <a:rPr lang="zh-CN" altLang="en-US" smtClean="0"/>
              <a:t>2023/4/6</a:t>
            </a:fld>
            <a:endParaRPr lang="zh-CN" altLang="en-US"/>
          </a:p>
        </p:txBody>
      </p:sp>
      <p:sp>
        <p:nvSpPr>
          <p:cNvPr id="5" name="页脚占位符 4">
            <a:extLst>
              <a:ext uri="{FF2B5EF4-FFF2-40B4-BE49-F238E27FC236}">
                <a16:creationId xmlns:a16="http://schemas.microsoft.com/office/drawing/2014/main" id="{875F4DA9-2EC4-0E5E-7BBB-8F7EDDA05C0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FA14A39-97EC-8030-C772-5141FCE75088}"/>
              </a:ext>
            </a:extLst>
          </p:cNvPr>
          <p:cNvSpPr>
            <a:spLocks noGrp="1"/>
          </p:cNvSpPr>
          <p:nvPr>
            <p:ph type="sldNum" sz="quarter" idx="12"/>
          </p:nvPr>
        </p:nvSpPr>
        <p:spPr/>
        <p:txBody>
          <a:bodyPr/>
          <a:lstStyle/>
          <a:p>
            <a:fld id="{360D5600-2DBD-49E5-93AA-0699F65DAF32}" type="slidenum">
              <a:rPr lang="zh-CN" altLang="en-US" smtClean="0"/>
              <a:t>‹#›</a:t>
            </a:fld>
            <a:endParaRPr lang="zh-CN" altLang="en-US"/>
          </a:p>
        </p:txBody>
      </p:sp>
    </p:spTree>
    <p:extLst>
      <p:ext uri="{BB962C8B-B14F-4D97-AF65-F5344CB8AC3E}">
        <p14:creationId xmlns:p14="http://schemas.microsoft.com/office/powerpoint/2010/main" val="39588174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09455-32DB-A79B-4C24-C98AFA96926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BAA8CC-4303-73D4-B6FC-A6CF592BE0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B06C408-CECB-00A5-3AFE-4208B4DAD676}"/>
              </a:ext>
            </a:extLst>
          </p:cNvPr>
          <p:cNvSpPr>
            <a:spLocks noGrp="1"/>
          </p:cNvSpPr>
          <p:nvPr>
            <p:ph type="dt" sz="half" idx="10"/>
          </p:nvPr>
        </p:nvSpPr>
        <p:spPr/>
        <p:txBody>
          <a:bodyPr/>
          <a:lstStyle/>
          <a:p>
            <a:fld id="{68C4C6E9-02EB-4F7F-ABC0-E4A57E925D21}" type="datetime1">
              <a:rPr lang="zh-CN" altLang="en-US" smtClean="0"/>
              <a:t>2023/4/6</a:t>
            </a:fld>
            <a:endParaRPr lang="zh-CN" altLang="en-US"/>
          </a:p>
        </p:txBody>
      </p:sp>
      <p:sp>
        <p:nvSpPr>
          <p:cNvPr id="5" name="页脚占位符 4">
            <a:extLst>
              <a:ext uri="{FF2B5EF4-FFF2-40B4-BE49-F238E27FC236}">
                <a16:creationId xmlns:a16="http://schemas.microsoft.com/office/drawing/2014/main" id="{5E397CBC-9344-6AA2-0F71-445727476E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88F41D-A916-7682-AB77-AAF9884813BE}"/>
              </a:ext>
            </a:extLst>
          </p:cNvPr>
          <p:cNvSpPr>
            <a:spLocks noGrp="1"/>
          </p:cNvSpPr>
          <p:nvPr>
            <p:ph type="sldNum" sz="quarter" idx="12"/>
          </p:nvPr>
        </p:nvSpPr>
        <p:spPr/>
        <p:txBody>
          <a:bodyPr/>
          <a:lstStyle/>
          <a:p>
            <a:fld id="{360D5600-2DBD-49E5-93AA-0699F65DAF32}" type="slidenum">
              <a:rPr lang="zh-CN" altLang="en-US" smtClean="0"/>
              <a:t>‹#›</a:t>
            </a:fld>
            <a:endParaRPr lang="zh-CN" altLang="en-US"/>
          </a:p>
        </p:txBody>
      </p:sp>
    </p:spTree>
    <p:extLst>
      <p:ext uri="{BB962C8B-B14F-4D97-AF65-F5344CB8AC3E}">
        <p14:creationId xmlns:p14="http://schemas.microsoft.com/office/powerpoint/2010/main" val="274837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442231-6565-C5F6-DE73-C741C426BE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CA3D6E0-4113-19EB-AA4A-3505E1CE35B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F1FCB7F-6980-7B8B-AACF-AEB687D666F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4A4F484-8239-E423-8135-7F31790311D9}"/>
              </a:ext>
            </a:extLst>
          </p:cNvPr>
          <p:cNvSpPr>
            <a:spLocks noGrp="1"/>
          </p:cNvSpPr>
          <p:nvPr>
            <p:ph type="dt" sz="half" idx="10"/>
          </p:nvPr>
        </p:nvSpPr>
        <p:spPr/>
        <p:txBody>
          <a:bodyPr/>
          <a:lstStyle/>
          <a:p>
            <a:fld id="{E6671CEC-DA86-4D48-B671-A52C935695BB}" type="datetime1">
              <a:rPr lang="zh-CN" altLang="en-US" smtClean="0"/>
              <a:t>2023/4/6</a:t>
            </a:fld>
            <a:endParaRPr lang="zh-CN" altLang="en-US"/>
          </a:p>
        </p:txBody>
      </p:sp>
      <p:sp>
        <p:nvSpPr>
          <p:cNvPr id="6" name="页脚占位符 5">
            <a:extLst>
              <a:ext uri="{FF2B5EF4-FFF2-40B4-BE49-F238E27FC236}">
                <a16:creationId xmlns:a16="http://schemas.microsoft.com/office/drawing/2014/main" id="{4255B47F-9DCA-24D5-CCC5-CF777AEBC83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46A866-E789-43CA-EFB1-145E63014068}"/>
              </a:ext>
            </a:extLst>
          </p:cNvPr>
          <p:cNvSpPr>
            <a:spLocks noGrp="1"/>
          </p:cNvSpPr>
          <p:nvPr>
            <p:ph type="sldNum" sz="quarter" idx="12"/>
          </p:nvPr>
        </p:nvSpPr>
        <p:spPr/>
        <p:txBody>
          <a:bodyPr/>
          <a:lstStyle/>
          <a:p>
            <a:fld id="{360D5600-2DBD-49E5-93AA-0699F65DAF32}" type="slidenum">
              <a:rPr lang="zh-CN" altLang="en-US" smtClean="0"/>
              <a:t>‹#›</a:t>
            </a:fld>
            <a:endParaRPr lang="zh-CN" altLang="en-US"/>
          </a:p>
        </p:txBody>
      </p:sp>
    </p:spTree>
    <p:extLst>
      <p:ext uri="{BB962C8B-B14F-4D97-AF65-F5344CB8AC3E}">
        <p14:creationId xmlns:p14="http://schemas.microsoft.com/office/powerpoint/2010/main" val="4111445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8F12C-B4FD-4C65-62EA-17F9E2D2F77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4A09BF2-CA12-ACBA-87C6-3EE7712D93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42362B9-7FF9-9DF8-0F94-E83517E5575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DD21D16-2DB6-7414-D2C8-C04F8D5D20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FBF4EB8-B598-4DFA-987C-B7FBADBDE8A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E9C75EB-917F-C76C-3B02-4A4FFC087D69}"/>
              </a:ext>
            </a:extLst>
          </p:cNvPr>
          <p:cNvSpPr>
            <a:spLocks noGrp="1"/>
          </p:cNvSpPr>
          <p:nvPr>
            <p:ph type="dt" sz="half" idx="10"/>
          </p:nvPr>
        </p:nvSpPr>
        <p:spPr/>
        <p:txBody>
          <a:bodyPr/>
          <a:lstStyle/>
          <a:p>
            <a:fld id="{1023F4D0-E8F9-40CB-AB04-A22EA78A85F9}" type="datetime1">
              <a:rPr lang="zh-CN" altLang="en-US" smtClean="0"/>
              <a:t>2023/4/6</a:t>
            </a:fld>
            <a:endParaRPr lang="zh-CN" altLang="en-US"/>
          </a:p>
        </p:txBody>
      </p:sp>
      <p:sp>
        <p:nvSpPr>
          <p:cNvPr id="8" name="页脚占位符 7">
            <a:extLst>
              <a:ext uri="{FF2B5EF4-FFF2-40B4-BE49-F238E27FC236}">
                <a16:creationId xmlns:a16="http://schemas.microsoft.com/office/drawing/2014/main" id="{961A6AC2-22F3-74C8-C062-12D59E73C5F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3AA611D-0D9A-EA6A-DCBF-A9F2B51B48C5}"/>
              </a:ext>
            </a:extLst>
          </p:cNvPr>
          <p:cNvSpPr>
            <a:spLocks noGrp="1"/>
          </p:cNvSpPr>
          <p:nvPr>
            <p:ph type="sldNum" sz="quarter" idx="12"/>
          </p:nvPr>
        </p:nvSpPr>
        <p:spPr/>
        <p:txBody>
          <a:bodyPr/>
          <a:lstStyle/>
          <a:p>
            <a:fld id="{360D5600-2DBD-49E5-93AA-0699F65DAF32}" type="slidenum">
              <a:rPr lang="zh-CN" altLang="en-US" smtClean="0"/>
              <a:t>‹#›</a:t>
            </a:fld>
            <a:endParaRPr lang="zh-CN" altLang="en-US"/>
          </a:p>
        </p:txBody>
      </p:sp>
    </p:spTree>
    <p:extLst>
      <p:ext uri="{BB962C8B-B14F-4D97-AF65-F5344CB8AC3E}">
        <p14:creationId xmlns:p14="http://schemas.microsoft.com/office/powerpoint/2010/main" val="7983451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68063C-46CE-45B2-4B47-9BBC3413DAA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CA9CFF3-F45E-9C06-9433-0CE924901D53}"/>
              </a:ext>
            </a:extLst>
          </p:cNvPr>
          <p:cNvSpPr>
            <a:spLocks noGrp="1"/>
          </p:cNvSpPr>
          <p:nvPr>
            <p:ph type="dt" sz="half" idx="10"/>
          </p:nvPr>
        </p:nvSpPr>
        <p:spPr/>
        <p:txBody>
          <a:bodyPr/>
          <a:lstStyle/>
          <a:p>
            <a:fld id="{CECAB705-5F85-4347-9514-7C90A03FD1A3}" type="datetime1">
              <a:rPr lang="zh-CN" altLang="en-US" smtClean="0"/>
              <a:t>2023/4/6</a:t>
            </a:fld>
            <a:endParaRPr lang="zh-CN" altLang="en-US"/>
          </a:p>
        </p:txBody>
      </p:sp>
      <p:sp>
        <p:nvSpPr>
          <p:cNvPr id="4" name="页脚占位符 3">
            <a:extLst>
              <a:ext uri="{FF2B5EF4-FFF2-40B4-BE49-F238E27FC236}">
                <a16:creationId xmlns:a16="http://schemas.microsoft.com/office/drawing/2014/main" id="{4037D34D-8440-4AB0-DB99-4BDAD4D9116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914BBBE-5DB9-ED52-16BC-C8690E1353B6}"/>
              </a:ext>
            </a:extLst>
          </p:cNvPr>
          <p:cNvSpPr>
            <a:spLocks noGrp="1"/>
          </p:cNvSpPr>
          <p:nvPr>
            <p:ph type="sldNum" sz="quarter" idx="12"/>
          </p:nvPr>
        </p:nvSpPr>
        <p:spPr/>
        <p:txBody>
          <a:bodyPr/>
          <a:lstStyle/>
          <a:p>
            <a:fld id="{360D5600-2DBD-49E5-93AA-0699F65DAF32}" type="slidenum">
              <a:rPr lang="zh-CN" altLang="en-US" smtClean="0"/>
              <a:t>‹#›</a:t>
            </a:fld>
            <a:endParaRPr lang="zh-CN" altLang="en-US"/>
          </a:p>
        </p:txBody>
      </p:sp>
    </p:spTree>
    <p:extLst>
      <p:ext uri="{BB962C8B-B14F-4D97-AF65-F5344CB8AC3E}">
        <p14:creationId xmlns:p14="http://schemas.microsoft.com/office/powerpoint/2010/main" val="25262978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A9B7665-0240-FB67-66B2-36F47DE1C5B8}"/>
              </a:ext>
            </a:extLst>
          </p:cNvPr>
          <p:cNvSpPr>
            <a:spLocks noGrp="1"/>
          </p:cNvSpPr>
          <p:nvPr>
            <p:ph type="dt" sz="half" idx="10"/>
          </p:nvPr>
        </p:nvSpPr>
        <p:spPr/>
        <p:txBody>
          <a:bodyPr/>
          <a:lstStyle/>
          <a:p>
            <a:fld id="{84DFD1F0-6E7D-41B1-B612-60C09E337366}" type="datetime1">
              <a:rPr lang="zh-CN" altLang="en-US" smtClean="0"/>
              <a:t>2023/4/6</a:t>
            </a:fld>
            <a:endParaRPr lang="zh-CN" altLang="en-US"/>
          </a:p>
        </p:txBody>
      </p:sp>
      <p:sp>
        <p:nvSpPr>
          <p:cNvPr id="3" name="页脚占位符 2">
            <a:extLst>
              <a:ext uri="{FF2B5EF4-FFF2-40B4-BE49-F238E27FC236}">
                <a16:creationId xmlns:a16="http://schemas.microsoft.com/office/drawing/2014/main" id="{C9A35050-0695-0D6B-534F-07AB86FACFB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1D390B9-8354-1B2D-A410-8F121C3B0D2A}"/>
              </a:ext>
            </a:extLst>
          </p:cNvPr>
          <p:cNvSpPr>
            <a:spLocks noGrp="1"/>
          </p:cNvSpPr>
          <p:nvPr>
            <p:ph type="sldNum" sz="quarter" idx="12"/>
          </p:nvPr>
        </p:nvSpPr>
        <p:spPr/>
        <p:txBody>
          <a:bodyPr/>
          <a:lstStyle/>
          <a:p>
            <a:fld id="{360D5600-2DBD-49E5-93AA-0699F65DAF32}" type="slidenum">
              <a:rPr lang="zh-CN" altLang="en-US" smtClean="0"/>
              <a:t>‹#›</a:t>
            </a:fld>
            <a:endParaRPr lang="zh-CN" altLang="en-US"/>
          </a:p>
        </p:txBody>
      </p:sp>
    </p:spTree>
    <p:extLst>
      <p:ext uri="{BB962C8B-B14F-4D97-AF65-F5344CB8AC3E}">
        <p14:creationId xmlns:p14="http://schemas.microsoft.com/office/powerpoint/2010/main" val="36989243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9BD783-0C23-2290-7C4E-2107E01115A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C22354E-283E-EBED-9D63-5A885181F9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FB2394B-3D4E-6C5C-A39C-1C3705ED3F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47D65F3-11C5-A866-1B91-2C150A3CCA9C}"/>
              </a:ext>
            </a:extLst>
          </p:cNvPr>
          <p:cNvSpPr>
            <a:spLocks noGrp="1"/>
          </p:cNvSpPr>
          <p:nvPr>
            <p:ph type="dt" sz="half" idx="10"/>
          </p:nvPr>
        </p:nvSpPr>
        <p:spPr/>
        <p:txBody>
          <a:bodyPr/>
          <a:lstStyle/>
          <a:p>
            <a:fld id="{C13A87D1-0C50-4A1B-A464-61B5722C2496}" type="datetime1">
              <a:rPr lang="zh-CN" altLang="en-US" smtClean="0"/>
              <a:t>2023/4/6</a:t>
            </a:fld>
            <a:endParaRPr lang="zh-CN" altLang="en-US"/>
          </a:p>
        </p:txBody>
      </p:sp>
      <p:sp>
        <p:nvSpPr>
          <p:cNvPr id="6" name="页脚占位符 5">
            <a:extLst>
              <a:ext uri="{FF2B5EF4-FFF2-40B4-BE49-F238E27FC236}">
                <a16:creationId xmlns:a16="http://schemas.microsoft.com/office/drawing/2014/main" id="{A0F5164E-1295-A708-F1E5-1E465A63479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9C5870F-094F-D9AF-486B-CCA3EC7587F5}"/>
              </a:ext>
            </a:extLst>
          </p:cNvPr>
          <p:cNvSpPr>
            <a:spLocks noGrp="1"/>
          </p:cNvSpPr>
          <p:nvPr>
            <p:ph type="sldNum" sz="quarter" idx="12"/>
          </p:nvPr>
        </p:nvSpPr>
        <p:spPr/>
        <p:txBody>
          <a:bodyPr/>
          <a:lstStyle/>
          <a:p>
            <a:fld id="{360D5600-2DBD-49E5-93AA-0699F65DAF32}" type="slidenum">
              <a:rPr lang="zh-CN" altLang="en-US" smtClean="0"/>
              <a:t>‹#›</a:t>
            </a:fld>
            <a:endParaRPr lang="zh-CN" altLang="en-US"/>
          </a:p>
        </p:txBody>
      </p:sp>
    </p:spTree>
    <p:extLst>
      <p:ext uri="{BB962C8B-B14F-4D97-AF65-F5344CB8AC3E}">
        <p14:creationId xmlns:p14="http://schemas.microsoft.com/office/powerpoint/2010/main" val="3504867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9B849-21AF-EA3B-20D4-F1D1008B2D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AAE5070-7EBB-36D6-2977-000D7C577123}"/>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B13DBB7E-8236-20B8-81C2-54D26788E900}"/>
              </a:ext>
            </a:extLst>
          </p:cNvPr>
          <p:cNvSpPr>
            <a:spLocks noGrp="1"/>
          </p:cNvSpPr>
          <p:nvPr>
            <p:ph type="dt" sz="half" idx="10"/>
          </p:nvPr>
        </p:nvSpPr>
        <p:spPr/>
        <p:txBody>
          <a:bodyPr/>
          <a:lstStyle/>
          <a:p>
            <a:fld id="{4E2A0F0A-348B-4656-843D-3446982F750B}" type="datetime1">
              <a:rPr lang="zh-CN" altLang="en-US" smtClean="0"/>
              <a:t>2023/4/6</a:t>
            </a:fld>
            <a:endParaRPr lang="zh-CN" altLang="en-US"/>
          </a:p>
        </p:txBody>
      </p:sp>
      <p:sp>
        <p:nvSpPr>
          <p:cNvPr id="5" name="页脚占位符 4">
            <a:extLst>
              <a:ext uri="{FF2B5EF4-FFF2-40B4-BE49-F238E27FC236}">
                <a16:creationId xmlns:a16="http://schemas.microsoft.com/office/drawing/2014/main" id="{FAE51DC8-C59E-0176-DE72-76797C965BE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1A50725-4854-8133-5D5E-582FB9E5E2DB}"/>
              </a:ext>
            </a:extLst>
          </p:cNvPr>
          <p:cNvSpPr>
            <a:spLocks noGrp="1"/>
          </p:cNvSpPr>
          <p:nvPr>
            <p:ph type="sldNum" sz="quarter" idx="12"/>
          </p:nvPr>
        </p:nvSpPr>
        <p:spPr/>
        <p:txBody>
          <a:bodyPr/>
          <a:lstStyle/>
          <a:p>
            <a:r>
              <a:rPr lang="en-US" altLang="zh-CN" dirty="0"/>
              <a:t>1</a:t>
            </a:r>
            <a:fld id="{5A8582E6-5C2F-42DB-BB2B-C4702E0DDA32}" type="slidenum">
              <a:rPr lang="zh-CN" altLang="en-US" smtClean="0"/>
              <a:t>‹#›</a:t>
            </a:fld>
            <a:endParaRPr lang="zh-CN" altLang="en-US" dirty="0"/>
          </a:p>
        </p:txBody>
      </p:sp>
    </p:spTree>
    <p:extLst>
      <p:ext uri="{BB962C8B-B14F-4D97-AF65-F5344CB8AC3E}">
        <p14:creationId xmlns:p14="http://schemas.microsoft.com/office/powerpoint/2010/main" val="324760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85DE26-85C0-02A5-4E72-D6132448C5C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52DAAD8-6E02-4EDD-2BB4-E5734E5B50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595410C-9A69-F135-BDC8-18C0903726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1B18DB-168D-8F78-BC56-22DDFA93FB80}"/>
              </a:ext>
            </a:extLst>
          </p:cNvPr>
          <p:cNvSpPr>
            <a:spLocks noGrp="1"/>
          </p:cNvSpPr>
          <p:nvPr>
            <p:ph type="dt" sz="half" idx="10"/>
          </p:nvPr>
        </p:nvSpPr>
        <p:spPr/>
        <p:txBody>
          <a:bodyPr/>
          <a:lstStyle/>
          <a:p>
            <a:fld id="{2B32AA83-F481-40D6-AF0B-3B6F301854B7}" type="datetime1">
              <a:rPr lang="zh-CN" altLang="en-US" smtClean="0"/>
              <a:t>2023/4/6</a:t>
            </a:fld>
            <a:endParaRPr lang="zh-CN" altLang="en-US"/>
          </a:p>
        </p:txBody>
      </p:sp>
      <p:sp>
        <p:nvSpPr>
          <p:cNvPr id="6" name="页脚占位符 5">
            <a:extLst>
              <a:ext uri="{FF2B5EF4-FFF2-40B4-BE49-F238E27FC236}">
                <a16:creationId xmlns:a16="http://schemas.microsoft.com/office/drawing/2014/main" id="{A19F74E9-2B7F-06DD-9C12-EFA93CDDC21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09FDA28-6C74-D26B-26A3-37CB6E077C20}"/>
              </a:ext>
            </a:extLst>
          </p:cNvPr>
          <p:cNvSpPr>
            <a:spLocks noGrp="1"/>
          </p:cNvSpPr>
          <p:nvPr>
            <p:ph type="sldNum" sz="quarter" idx="12"/>
          </p:nvPr>
        </p:nvSpPr>
        <p:spPr/>
        <p:txBody>
          <a:bodyPr/>
          <a:lstStyle/>
          <a:p>
            <a:fld id="{360D5600-2DBD-49E5-93AA-0699F65DAF32}" type="slidenum">
              <a:rPr lang="zh-CN" altLang="en-US" smtClean="0"/>
              <a:t>‹#›</a:t>
            </a:fld>
            <a:endParaRPr lang="zh-CN" altLang="en-US"/>
          </a:p>
        </p:txBody>
      </p:sp>
    </p:spTree>
    <p:extLst>
      <p:ext uri="{BB962C8B-B14F-4D97-AF65-F5344CB8AC3E}">
        <p14:creationId xmlns:p14="http://schemas.microsoft.com/office/powerpoint/2010/main" val="38205616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7335D-9473-3DDA-152A-D1F46871A74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667271A-8FF1-3207-A289-31C6A396374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40E05A-F91D-F45D-0D31-E1C1733FDD96}"/>
              </a:ext>
            </a:extLst>
          </p:cNvPr>
          <p:cNvSpPr>
            <a:spLocks noGrp="1"/>
          </p:cNvSpPr>
          <p:nvPr>
            <p:ph type="dt" sz="half" idx="10"/>
          </p:nvPr>
        </p:nvSpPr>
        <p:spPr/>
        <p:txBody>
          <a:bodyPr/>
          <a:lstStyle/>
          <a:p>
            <a:fld id="{0F40A4D7-59E3-42EE-A41D-29760C077368}" type="datetime1">
              <a:rPr lang="zh-CN" altLang="en-US" smtClean="0"/>
              <a:t>2023/4/6</a:t>
            </a:fld>
            <a:endParaRPr lang="zh-CN" altLang="en-US"/>
          </a:p>
        </p:txBody>
      </p:sp>
      <p:sp>
        <p:nvSpPr>
          <p:cNvPr id="5" name="页脚占位符 4">
            <a:extLst>
              <a:ext uri="{FF2B5EF4-FFF2-40B4-BE49-F238E27FC236}">
                <a16:creationId xmlns:a16="http://schemas.microsoft.com/office/drawing/2014/main" id="{2A353594-DCC9-3EF0-68B9-469D7ACBA6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012F61-80A1-1840-6125-A95FCB52AD2C}"/>
              </a:ext>
            </a:extLst>
          </p:cNvPr>
          <p:cNvSpPr>
            <a:spLocks noGrp="1"/>
          </p:cNvSpPr>
          <p:nvPr>
            <p:ph type="sldNum" sz="quarter" idx="12"/>
          </p:nvPr>
        </p:nvSpPr>
        <p:spPr/>
        <p:txBody>
          <a:bodyPr/>
          <a:lstStyle/>
          <a:p>
            <a:fld id="{360D5600-2DBD-49E5-93AA-0699F65DAF32}" type="slidenum">
              <a:rPr lang="zh-CN" altLang="en-US" smtClean="0"/>
              <a:t>‹#›</a:t>
            </a:fld>
            <a:endParaRPr lang="zh-CN" altLang="en-US"/>
          </a:p>
        </p:txBody>
      </p:sp>
    </p:spTree>
    <p:extLst>
      <p:ext uri="{BB962C8B-B14F-4D97-AF65-F5344CB8AC3E}">
        <p14:creationId xmlns:p14="http://schemas.microsoft.com/office/powerpoint/2010/main" val="22016777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525BE7-1746-7748-2025-802FC0A3CA7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C89EFE7-186E-D9AB-82ED-877CB33EA2C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AA3E08A-20C6-2740-359F-53FC4F10C4F8}"/>
              </a:ext>
            </a:extLst>
          </p:cNvPr>
          <p:cNvSpPr>
            <a:spLocks noGrp="1"/>
          </p:cNvSpPr>
          <p:nvPr>
            <p:ph type="dt" sz="half" idx="10"/>
          </p:nvPr>
        </p:nvSpPr>
        <p:spPr/>
        <p:txBody>
          <a:bodyPr/>
          <a:lstStyle/>
          <a:p>
            <a:fld id="{83BD2184-D580-4CEB-B964-4BD3C4206562}" type="datetime1">
              <a:rPr lang="zh-CN" altLang="en-US" smtClean="0"/>
              <a:t>2023/4/6</a:t>
            </a:fld>
            <a:endParaRPr lang="zh-CN" altLang="en-US"/>
          </a:p>
        </p:txBody>
      </p:sp>
      <p:sp>
        <p:nvSpPr>
          <p:cNvPr id="5" name="页脚占位符 4">
            <a:extLst>
              <a:ext uri="{FF2B5EF4-FFF2-40B4-BE49-F238E27FC236}">
                <a16:creationId xmlns:a16="http://schemas.microsoft.com/office/drawing/2014/main" id="{C55EEA4A-897E-7ACB-CB56-C256EC6653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3D2786-34D5-D070-B126-E9B3F261BD1C}"/>
              </a:ext>
            </a:extLst>
          </p:cNvPr>
          <p:cNvSpPr>
            <a:spLocks noGrp="1"/>
          </p:cNvSpPr>
          <p:nvPr>
            <p:ph type="sldNum" sz="quarter" idx="12"/>
          </p:nvPr>
        </p:nvSpPr>
        <p:spPr/>
        <p:txBody>
          <a:bodyPr/>
          <a:lstStyle/>
          <a:p>
            <a:fld id="{360D5600-2DBD-49E5-93AA-0699F65DAF32}" type="slidenum">
              <a:rPr lang="zh-CN" altLang="en-US" smtClean="0"/>
              <a:t>‹#›</a:t>
            </a:fld>
            <a:endParaRPr lang="zh-CN" altLang="en-US"/>
          </a:p>
        </p:txBody>
      </p:sp>
    </p:spTree>
    <p:extLst>
      <p:ext uri="{BB962C8B-B14F-4D97-AF65-F5344CB8AC3E}">
        <p14:creationId xmlns:p14="http://schemas.microsoft.com/office/powerpoint/2010/main" val="1204657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E28519-5E59-3048-2289-6AFAFBF047A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C25D872-1843-6D03-CE37-0075B8791A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E8E3437-29F8-3870-A1C6-D912527486EA}"/>
              </a:ext>
            </a:extLst>
          </p:cNvPr>
          <p:cNvSpPr>
            <a:spLocks noGrp="1"/>
          </p:cNvSpPr>
          <p:nvPr>
            <p:ph type="dt" sz="half" idx="10"/>
          </p:nvPr>
        </p:nvSpPr>
        <p:spPr/>
        <p:txBody>
          <a:bodyPr/>
          <a:lstStyle/>
          <a:p>
            <a:fld id="{4D770DE6-09E7-4BE0-B387-70608723D586}" type="datetime1">
              <a:rPr lang="zh-CN" altLang="en-US" smtClean="0"/>
              <a:t>2023/4/6</a:t>
            </a:fld>
            <a:endParaRPr lang="zh-CN" altLang="en-US"/>
          </a:p>
        </p:txBody>
      </p:sp>
      <p:sp>
        <p:nvSpPr>
          <p:cNvPr id="5" name="页脚占位符 4">
            <a:extLst>
              <a:ext uri="{FF2B5EF4-FFF2-40B4-BE49-F238E27FC236}">
                <a16:creationId xmlns:a16="http://schemas.microsoft.com/office/drawing/2014/main" id="{708947EA-FD48-5589-D1F3-494014D63B0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36C365-B59C-1305-8A22-1A0A3FB7B3B6}"/>
              </a:ext>
            </a:extLst>
          </p:cNvPr>
          <p:cNvSpPr>
            <a:spLocks noGrp="1"/>
          </p:cNvSpPr>
          <p:nvPr>
            <p:ph type="sldNum" sz="quarter" idx="12"/>
          </p:nvPr>
        </p:nvSpPr>
        <p:spPr/>
        <p:txBody>
          <a:bodyPr/>
          <a:lstStyle/>
          <a:p>
            <a:fld id="{5A8582E6-5C2F-42DB-BB2B-C4702E0DDA32}" type="slidenum">
              <a:rPr lang="zh-CN" altLang="en-US" smtClean="0"/>
              <a:t>‹#›</a:t>
            </a:fld>
            <a:endParaRPr lang="zh-CN" altLang="en-US"/>
          </a:p>
        </p:txBody>
      </p:sp>
    </p:spTree>
    <p:extLst>
      <p:ext uri="{BB962C8B-B14F-4D97-AF65-F5344CB8AC3E}">
        <p14:creationId xmlns:p14="http://schemas.microsoft.com/office/powerpoint/2010/main" val="268527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9BB1B1-53AB-7AFF-8178-33EF2E0659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C54D7E-9B64-642B-E852-532FCDBD282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AAFBD9F-D8F4-37A5-0B66-FB97DB95C61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4F5ADA1-3943-6B3C-D327-8E23423AA1E0}"/>
              </a:ext>
            </a:extLst>
          </p:cNvPr>
          <p:cNvSpPr>
            <a:spLocks noGrp="1"/>
          </p:cNvSpPr>
          <p:nvPr>
            <p:ph type="dt" sz="half" idx="10"/>
          </p:nvPr>
        </p:nvSpPr>
        <p:spPr/>
        <p:txBody>
          <a:bodyPr/>
          <a:lstStyle/>
          <a:p>
            <a:fld id="{27682E2D-A426-4ECC-8710-0615EB688C41}" type="datetime1">
              <a:rPr lang="zh-CN" altLang="en-US" smtClean="0"/>
              <a:t>2023/4/6</a:t>
            </a:fld>
            <a:endParaRPr lang="zh-CN" altLang="en-US"/>
          </a:p>
        </p:txBody>
      </p:sp>
      <p:sp>
        <p:nvSpPr>
          <p:cNvPr id="6" name="页脚占位符 5">
            <a:extLst>
              <a:ext uri="{FF2B5EF4-FFF2-40B4-BE49-F238E27FC236}">
                <a16:creationId xmlns:a16="http://schemas.microsoft.com/office/drawing/2014/main" id="{DD2F276F-6833-9BE7-2F26-05A0B65AA3F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D566B20-DDEE-92A6-9CE6-1331CE6025D1}"/>
              </a:ext>
            </a:extLst>
          </p:cNvPr>
          <p:cNvSpPr>
            <a:spLocks noGrp="1"/>
          </p:cNvSpPr>
          <p:nvPr>
            <p:ph type="sldNum" sz="quarter" idx="12"/>
          </p:nvPr>
        </p:nvSpPr>
        <p:spPr/>
        <p:txBody>
          <a:bodyPr/>
          <a:lstStyle/>
          <a:p>
            <a:fld id="{5A8582E6-5C2F-42DB-BB2B-C4702E0DDA32}" type="slidenum">
              <a:rPr lang="zh-CN" altLang="en-US" smtClean="0"/>
              <a:t>‹#›</a:t>
            </a:fld>
            <a:endParaRPr lang="zh-CN" altLang="en-US"/>
          </a:p>
        </p:txBody>
      </p:sp>
    </p:spTree>
    <p:extLst>
      <p:ext uri="{BB962C8B-B14F-4D97-AF65-F5344CB8AC3E}">
        <p14:creationId xmlns:p14="http://schemas.microsoft.com/office/powerpoint/2010/main" val="3214783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AC928-70B8-5F38-6F2C-D77DB0B29BB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0F73A7-4FDC-7548-CDB8-32DC630D8B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2BE9D75-AC2B-7821-2542-2E870932501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03A8FB7-6DC7-6F5A-5153-91E038FA3E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CE6FCB9-800D-978D-C1C4-5718B81EA04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9F149C-D2DF-4549-4CCF-D57171AF16A1}"/>
              </a:ext>
            </a:extLst>
          </p:cNvPr>
          <p:cNvSpPr>
            <a:spLocks noGrp="1"/>
          </p:cNvSpPr>
          <p:nvPr>
            <p:ph type="dt" sz="half" idx="10"/>
          </p:nvPr>
        </p:nvSpPr>
        <p:spPr/>
        <p:txBody>
          <a:bodyPr/>
          <a:lstStyle/>
          <a:p>
            <a:fld id="{81FACADA-1123-4BA3-A3E3-C140F0F8161C}" type="datetime1">
              <a:rPr lang="zh-CN" altLang="en-US" smtClean="0"/>
              <a:t>2023/4/6</a:t>
            </a:fld>
            <a:endParaRPr lang="zh-CN" altLang="en-US"/>
          </a:p>
        </p:txBody>
      </p:sp>
      <p:sp>
        <p:nvSpPr>
          <p:cNvPr id="8" name="页脚占位符 7">
            <a:extLst>
              <a:ext uri="{FF2B5EF4-FFF2-40B4-BE49-F238E27FC236}">
                <a16:creationId xmlns:a16="http://schemas.microsoft.com/office/drawing/2014/main" id="{5A61E359-ECC2-4E50-0D5E-6C2B62C6068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DC356D6-2869-F715-24FF-A55273E9C1EE}"/>
              </a:ext>
            </a:extLst>
          </p:cNvPr>
          <p:cNvSpPr>
            <a:spLocks noGrp="1"/>
          </p:cNvSpPr>
          <p:nvPr>
            <p:ph type="sldNum" sz="quarter" idx="12"/>
          </p:nvPr>
        </p:nvSpPr>
        <p:spPr/>
        <p:txBody>
          <a:bodyPr/>
          <a:lstStyle/>
          <a:p>
            <a:fld id="{5A8582E6-5C2F-42DB-BB2B-C4702E0DDA32}" type="slidenum">
              <a:rPr lang="zh-CN" altLang="en-US" smtClean="0"/>
              <a:t>‹#›</a:t>
            </a:fld>
            <a:endParaRPr lang="zh-CN" altLang="en-US"/>
          </a:p>
        </p:txBody>
      </p:sp>
    </p:spTree>
    <p:extLst>
      <p:ext uri="{BB962C8B-B14F-4D97-AF65-F5344CB8AC3E}">
        <p14:creationId xmlns:p14="http://schemas.microsoft.com/office/powerpoint/2010/main" val="1009691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8EB24A-61E8-296C-F306-13C2F3FFA4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434182-3D49-58B8-A535-96CCE543AD00}"/>
              </a:ext>
            </a:extLst>
          </p:cNvPr>
          <p:cNvSpPr>
            <a:spLocks noGrp="1"/>
          </p:cNvSpPr>
          <p:nvPr>
            <p:ph type="dt" sz="half" idx="10"/>
          </p:nvPr>
        </p:nvSpPr>
        <p:spPr/>
        <p:txBody>
          <a:bodyPr/>
          <a:lstStyle/>
          <a:p>
            <a:fld id="{C1910392-FAA2-4D62-A8E3-DC66E1FA600B}" type="datetime1">
              <a:rPr lang="zh-CN" altLang="en-US" smtClean="0"/>
              <a:t>2023/4/6</a:t>
            </a:fld>
            <a:endParaRPr lang="zh-CN" altLang="en-US"/>
          </a:p>
        </p:txBody>
      </p:sp>
      <p:sp>
        <p:nvSpPr>
          <p:cNvPr id="4" name="页脚占位符 3">
            <a:extLst>
              <a:ext uri="{FF2B5EF4-FFF2-40B4-BE49-F238E27FC236}">
                <a16:creationId xmlns:a16="http://schemas.microsoft.com/office/drawing/2014/main" id="{573D8580-2B37-B049-E668-AABE316C07A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9582B56-DA71-2E5A-CBDB-C1EAD8B10AE2}"/>
              </a:ext>
            </a:extLst>
          </p:cNvPr>
          <p:cNvSpPr>
            <a:spLocks noGrp="1"/>
          </p:cNvSpPr>
          <p:nvPr>
            <p:ph type="sldNum" sz="quarter" idx="12"/>
          </p:nvPr>
        </p:nvSpPr>
        <p:spPr/>
        <p:txBody>
          <a:bodyPr/>
          <a:lstStyle/>
          <a:p>
            <a:fld id="{5A8582E6-5C2F-42DB-BB2B-C4702E0DDA32}" type="slidenum">
              <a:rPr lang="zh-CN" altLang="en-US" smtClean="0"/>
              <a:t>‹#›</a:t>
            </a:fld>
            <a:endParaRPr lang="zh-CN" altLang="en-US"/>
          </a:p>
        </p:txBody>
      </p:sp>
    </p:spTree>
    <p:extLst>
      <p:ext uri="{BB962C8B-B14F-4D97-AF65-F5344CB8AC3E}">
        <p14:creationId xmlns:p14="http://schemas.microsoft.com/office/powerpoint/2010/main" val="1926735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C48D01C-E474-D04E-BA3F-04EFEA1C1D12}"/>
              </a:ext>
            </a:extLst>
          </p:cNvPr>
          <p:cNvSpPr>
            <a:spLocks noGrp="1"/>
          </p:cNvSpPr>
          <p:nvPr>
            <p:ph type="dt" sz="half" idx="10"/>
          </p:nvPr>
        </p:nvSpPr>
        <p:spPr/>
        <p:txBody>
          <a:bodyPr/>
          <a:lstStyle/>
          <a:p>
            <a:fld id="{6A053168-8472-4BCD-BD2A-FFD47100E815}" type="datetime1">
              <a:rPr lang="zh-CN" altLang="en-US" smtClean="0"/>
              <a:t>2023/4/6</a:t>
            </a:fld>
            <a:endParaRPr lang="zh-CN" altLang="en-US"/>
          </a:p>
        </p:txBody>
      </p:sp>
      <p:sp>
        <p:nvSpPr>
          <p:cNvPr id="3" name="页脚占位符 2">
            <a:extLst>
              <a:ext uri="{FF2B5EF4-FFF2-40B4-BE49-F238E27FC236}">
                <a16:creationId xmlns:a16="http://schemas.microsoft.com/office/drawing/2014/main" id="{728CD2A6-BD18-2432-D918-C41C04E1AA1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C4BD989-66EE-CB8F-BA12-2846EB7A180F}"/>
              </a:ext>
            </a:extLst>
          </p:cNvPr>
          <p:cNvSpPr>
            <a:spLocks noGrp="1"/>
          </p:cNvSpPr>
          <p:nvPr>
            <p:ph type="sldNum" sz="quarter" idx="12"/>
          </p:nvPr>
        </p:nvSpPr>
        <p:spPr/>
        <p:txBody>
          <a:bodyPr/>
          <a:lstStyle/>
          <a:p>
            <a:fld id="{5A8582E6-5C2F-42DB-BB2B-C4702E0DDA32}" type="slidenum">
              <a:rPr lang="zh-CN" altLang="en-US" smtClean="0"/>
              <a:t>‹#›</a:t>
            </a:fld>
            <a:endParaRPr lang="zh-CN" altLang="en-US"/>
          </a:p>
        </p:txBody>
      </p:sp>
    </p:spTree>
    <p:extLst>
      <p:ext uri="{BB962C8B-B14F-4D97-AF65-F5344CB8AC3E}">
        <p14:creationId xmlns:p14="http://schemas.microsoft.com/office/powerpoint/2010/main" val="3114775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EC54C3-087B-10DA-1899-05D8C875BC8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200AECE-2176-4BF5-77DF-41BED49ED0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A0DC408-6A0E-18A3-97BB-26CAB923CB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17B402-EFC9-C95D-737C-EE3A8FF43545}"/>
              </a:ext>
            </a:extLst>
          </p:cNvPr>
          <p:cNvSpPr>
            <a:spLocks noGrp="1"/>
          </p:cNvSpPr>
          <p:nvPr>
            <p:ph type="dt" sz="half" idx="10"/>
          </p:nvPr>
        </p:nvSpPr>
        <p:spPr/>
        <p:txBody>
          <a:bodyPr/>
          <a:lstStyle/>
          <a:p>
            <a:fld id="{DA3FB6F6-2AFC-4519-8514-FC4C0A5DE5AC}" type="datetime1">
              <a:rPr lang="zh-CN" altLang="en-US" smtClean="0"/>
              <a:t>2023/4/6</a:t>
            </a:fld>
            <a:endParaRPr lang="zh-CN" altLang="en-US"/>
          </a:p>
        </p:txBody>
      </p:sp>
      <p:sp>
        <p:nvSpPr>
          <p:cNvPr id="6" name="页脚占位符 5">
            <a:extLst>
              <a:ext uri="{FF2B5EF4-FFF2-40B4-BE49-F238E27FC236}">
                <a16:creationId xmlns:a16="http://schemas.microsoft.com/office/drawing/2014/main" id="{5501478C-5C59-4DCA-815B-D8D2A4606C5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CD448EE-5203-6735-8C86-253FCBBB0F6A}"/>
              </a:ext>
            </a:extLst>
          </p:cNvPr>
          <p:cNvSpPr>
            <a:spLocks noGrp="1"/>
          </p:cNvSpPr>
          <p:nvPr>
            <p:ph type="sldNum" sz="quarter" idx="12"/>
          </p:nvPr>
        </p:nvSpPr>
        <p:spPr/>
        <p:txBody>
          <a:bodyPr/>
          <a:lstStyle/>
          <a:p>
            <a:fld id="{5A8582E6-5C2F-42DB-BB2B-C4702E0DDA32}" type="slidenum">
              <a:rPr lang="zh-CN" altLang="en-US" smtClean="0"/>
              <a:t>‹#›</a:t>
            </a:fld>
            <a:endParaRPr lang="zh-CN" altLang="en-US"/>
          </a:p>
        </p:txBody>
      </p:sp>
    </p:spTree>
    <p:extLst>
      <p:ext uri="{BB962C8B-B14F-4D97-AF65-F5344CB8AC3E}">
        <p14:creationId xmlns:p14="http://schemas.microsoft.com/office/powerpoint/2010/main" val="3404968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1C664-A12F-47CD-23C2-64D1F279142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803AE3E-B503-AC39-20A1-FDB61AB9BA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C0F54D3-9FE2-3342-4DCD-024F98A479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31F3284-9048-BA74-3007-147A243CD208}"/>
              </a:ext>
            </a:extLst>
          </p:cNvPr>
          <p:cNvSpPr>
            <a:spLocks noGrp="1"/>
          </p:cNvSpPr>
          <p:nvPr>
            <p:ph type="dt" sz="half" idx="10"/>
          </p:nvPr>
        </p:nvSpPr>
        <p:spPr/>
        <p:txBody>
          <a:bodyPr/>
          <a:lstStyle/>
          <a:p>
            <a:fld id="{F089C041-90B4-42A6-9139-C9BBFBC82920}" type="datetime1">
              <a:rPr lang="zh-CN" altLang="en-US" smtClean="0"/>
              <a:t>2023/4/6</a:t>
            </a:fld>
            <a:endParaRPr lang="zh-CN" altLang="en-US"/>
          </a:p>
        </p:txBody>
      </p:sp>
      <p:sp>
        <p:nvSpPr>
          <p:cNvPr id="6" name="页脚占位符 5">
            <a:extLst>
              <a:ext uri="{FF2B5EF4-FFF2-40B4-BE49-F238E27FC236}">
                <a16:creationId xmlns:a16="http://schemas.microsoft.com/office/drawing/2014/main" id="{EDC4540D-9C71-1F06-C520-24DE123B9E6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97EC6D5-D540-B8FD-6326-194925190AD8}"/>
              </a:ext>
            </a:extLst>
          </p:cNvPr>
          <p:cNvSpPr>
            <a:spLocks noGrp="1"/>
          </p:cNvSpPr>
          <p:nvPr>
            <p:ph type="sldNum" sz="quarter" idx="12"/>
          </p:nvPr>
        </p:nvSpPr>
        <p:spPr/>
        <p:txBody>
          <a:bodyPr/>
          <a:lstStyle/>
          <a:p>
            <a:fld id="{5A8582E6-5C2F-42DB-BB2B-C4702E0DDA32}" type="slidenum">
              <a:rPr lang="zh-CN" altLang="en-US" smtClean="0"/>
              <a:t>‹#›</a:t>
            </a:fld>
            <a:endParaRPr lang="zh-CN" altLang="en-US"/>
          </a:p>
        </p:txBody>
      </p:sp>
    </p:spTree>
    <p:extLst>
      <p:ext uri="{BB962C8B-B14F-4D97-AF65-F5344CB8AC3E}">
        <p14:creationId xmlns:p14="http://schemas.microsoft.com/office/powerpoint/2010/main" val="2085523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E737BAF-1CF8-17CA-B0E9-A48B80D9D3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E2BB9C7-110B-56ED-B472-2651E1B84B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128C9FF-CCAF-AD50-017D-2C451013A9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BE470C-6F27-4FDC-A630-7FAB1EC0E64D}" type="datetime1">
              <a:rPr lang="zh-CN" altLang="en-US" smtClean="0"/>
              <a:t>2023/4/6</a:t>
            </a:fld>
            <a:endParaRPr lang="zh-CN" altLang="en-US"/>
          </a:p>
        </p:txBody>
      </p:sp>
      <p:sp>
        <p:nvSpPr>
          <p:cNvPr id="5" name="页脚占位符 4">
            <a:extLst>
              <a:ext uri="{FF2B5EF4-FFF2-40B4-BE49-F238E27FC236}">
                <a16:creationId xmlns:a16="http://schemas.microsoft.com/office/drawing/2014/main" id="{A3DA138B-AE76-9E5B-DA54-8F29888D47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DE82BC5-80A6-BDB5-6337-C197B1B0CA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8582E6-5C2F-42DB-BB2B-C4702E0DDA32}" type="slidenum">
              <a:rPr lang="zh-CN" altLang="en-US" smtClean="0"/>
              <a:t>‹#›</a:t>
            </a:fld>
            <a:endParaRPr lang="zh-CN" altLang="en-US"/>
          </a:p>
        </p:txBody>
      </p:sp>
    </p:spTree>
    <p:extLst>
      <p:ext uri="{BB962C8B-B14F-4D97-AF65-F5344CB8AC3E}">
        <p14:creationId xmlns:p14="http://schemas.microsoft.com/office/powerpoint/2010/main" val="1074313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C749B8-8D08-179C-47A6-F5B3E0A833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8EFE245-C740-476B-A6D2-D8870840D0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CF7AA08-D8D3-C889-4CDF-D8CF973F30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49814D-61D6-4D4D-9273-3BBD37A1EE54}" type="datetime1">
              <a:rPr lang="zh-CN" altLang="en-US" smtClean="0"/>
              <a:t>2023/4/6</a:t>
            </a:fld>
            <a:endParaRPr lang="zh-CN" altLang="en-US"/>
          </a:p>
        </p:txBody>
      </p:sp>
      <p:sp>
        <p:nvSpPr>
          <p:cNvPr id="5" name="页脚占位符 4">
            <a:extLst>
              <a:ext uri="{FF2B5EF4-FFF2-40B4-BE49-F238E27FC236}">
                <a16:creationId xmlns:a16="http://schemas.microsoft.com/office/drawing/2014/main" id="{1037AF1B-FDC8-0DB2-BA5C-FF602168F5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6C2FC56-DA80-C73F-852F-195EA8C246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D5600-2DBD-49E5-93AA-0699F65DAF32}" type="slidenum">
              <a:rPr lang="zh-CN" altLang="en-US" smtClean="0"/>
              <a:t>‹#›</a:t>
            </a:fld>
            <a:endParaRPr lang="zh-CN" altLang="en-US"/>
          </a:p>
        </p:txBody>
      </p:sp>
    </p:spTree>
    <p:extLst>
      <p:ext uri="{BB962C8B-B14F-4D97-AF65-F5344CB8AC3E}">
        <p14:creationId xmlns:p14="http://schemas.microsoft.com/office/powerpoint/2010/main" val="36285299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860CB5-1521-4A79-6088-71DD26921AA0}"/>
              </a:ext>
            </a:extLst>
          </p:cNvPr>
          <p:cNvSpPr>
            <a:spLocks noGrp="1"/>
          </p:cNvSpPr>
          <p:nvPr>
            <p:ph type="ctrTitle"/>
          </p:nvPr>
        </p:nvSpPr>
        <p:spPr/>
        <p:txBody>
          <a:bodyPr/>
          <a:lstStyle/>
          <a:p>
            <a:r>
              <a:rPr lang="en-US" altLang="zh-CN" dirty="0"/>
              <a:t>Visual-Textual Prompt learning</a:t>
            </a:r>
            <a:endParaRPr lang="zh-CN" altLang="en-US" dirty="0"/>
          </a:p>
        </p:txBody>
      </p:sp>
      <p:sp>
        <p:nvSpPr>
          <p:cNvPr id="3" name="副标题 2">
            <a:extLst>
              <a:ext uri="{FF2B5EF4-FFF2-40B4-BE49-F238E27FC236}">
                <a16:creationId xmlns:a16="http://schemas.microsoft.com/office/drawing/2014/main" id="{5ED6549D-A111-6F44-74C6-F7DB02670D4C}"/>
              </a:ext>
            </a:extLst>
          </p:cNvPr>
          <p:cNvSpPr>
            <a:spLocks noGrp="1"/>
          </p:cNvSpPr>
          <p:nvPr>
            <p:ph type="subTitle" idx="1"/>
          </p:nvPr>
        </p:nvSpPr>
        <p:spPr>
          <a:xfrm>
            <a:off x="1524000" y="4139411"/>
            <a:ext cx="9144000" cy="1655762"/>
          </a:xfrm>
        </p:spPr>
        <p:txBody>
          <a:bodyPr>
            <a:normAutofit fontScale="92500" lnSpcReduction="20000"/>
          </a:bodyPr>
          <a:lstStyle/>
          <a:p>
            <a:r>
              <a:rPr lang="en-US" altLang="zh-CN" sz="2800" dirty="0"/>
              <a:t>2023/04/07</a:t>
            </a:r>
          </a:p>
          <a:p>
            <a:r>
              <a:rPr lang="en-US" altLang="zh-CN" sz="2800" dirty="0"/>
              <a:t>By Dandan Guo</a:t>
            </a:r>
          </a:p>
          <a:p>
            <a:endParaRPr lang="en-US" altLang="zh-CN" sz="2800" dirty="0"/>
          </a:p>
          <a:p>
            <a:r>
              <a:rPr lang="en-US" altLang="zh-CN" sz="2800" dirty="0"/>
              <a:t>CLIP-&gt;COOP-&gt;COCOOP-&gt;</a:t>
            </a:r>
            <a:r>
              <a:rPr lang="en-US" altLang="zh-CN" sz="2800" dirty="0" err="1"/>
              <a:t>DeFo</a:t>
            </a:r>
            <a:r>
              <a:rPr lang="en-US" altLang="zh-CN" sz="2800" dirty="0"/>
              <a:t>-&gt;PLOT</a:t>
            </a:r>
          </a:p>
          <a:p>
            <a:endParaRPr lang="zh-CN" altLang="en-US" dirty="0"/>
          </a:p>
        </p:txBody>
      </p:sp>
      <p:sp>
        <p:nvSpPr>
          <p:cNvPr id="5" name="日期占位符 4">
            <a:extLst>
              <a:ext uri="{FF2B5EF4-FFF2-40B4-BE49-F238E27FC236}">
                <a16:creationId xmlns:a16="http://schemas.microsoft.com/office/drawing/2014/main" id="{D27DD1D8-30C9-3D87-0594-8FB194B0877C}"/>
              </a:ext>
            </a:extLst>
          </p:cNvPr>
          <p:cNvSpPr>
            <a:spLocks noGrp="1"/>
          </p:cNvSpPr>
          <p:nvPr>
            <p:ph type="dt" sz="half" idx="10"/>
          </p:nvPr>
        </p:nvSpPr>
        <p:spPr/>
        <p:txBody>
          <a:bodyPr/>
          <a:lstStyle/>
          <a:p>
            <a:fld id="{6F752928-D2CD-4E83-881E-27825EBE7F7C}" type="datetime1">
              <a:rPr lang="zh-CN" altLang="en-US" smtClean="0"/>
              <a:t>2023/4/6</a:t>
            </a:fld>
            <a:endParaRPr lang="zh-CN" altLang="en-US"/>
          </a:p>
        </p:txBody>
      </p:sp>
      <p:sp>
        <p:nvSpPr>
          <p:cNvPr id="6" name="灯片编号占位符 5">
            <a:extLst>
              <a:ext uri="{FF2B5EF4-FFF2-40B4-BE49-F238E27FC236}">
                <a16:creationId xmlns:a16="http://schemas.microsoft.com/office/drawing/2014/main" id="{D273550A-7521-28AB-6533-5BAFCD9A6765}"/>
              </a:ext>
            </a:extLst>
          </p:cNvPr>
          <p:cNvSpPr>
            <a:spLocks noGrp="1"/>
          </p:cNvSpPr>
          <p:nvPr>
            <p:ph type="sldNum" sz="quarter" idx="12"/>
          </p:nvPr>
        </p:nvSpPr>
        <p:spPr/>
        <p:txBody>
          <a:bodyPr/>
          <a:lstStyle/>
          <a:p>
            <a:fld id="{5A8582E6-5C2F-42DB-BB2B-C4702E0DDA32}" type="slidenum">
              <a:rPr lang="zh-CN" altLang="en-US" smtClean="0"/>
              <a:t>1</a:t>
            </a:fld>
            <a:endParaRPr lang="zh-CN" altLang="en-US"/>
          </a:p>
        </p:txBody>
      </p:sp>
    </p:spTree>
    <p:extLst>
      <p:ext uri="{BB962C8B-B14F-4D97-AF65-F5344CB8AC3E}">
        <p14:creationId xmlns:p14="http://schemas.microsoft.com/office/powerpoint/2010/main" val="2223474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FE285-37B6-9620-ACF9-E83AA9948D0D}"/>
              </a:ext>
            </a:extLst>
          </p:cNvPr>
          <p:cNvSpPr>
            <a:spLocks noGrp="1"/>
          </p:cNvSpPr>
          <p:nvPr>
            <p:ph type="title"/>
          </p:nvPr>
        </p:nvSpPr>
        <p:spPr/>
        <p:txBody>
          <a:bodyPr/>
          <a:lstStyle/>
          <a:p>
            <a:endParaRPr lang="zh-CN" altLang="en-US"/>
          </a:p>
        </p:txBody>
      </p:sp>
      <p:sp>
        <p:nvSpPr>
          <p:cNvPr id="5" name="文本框 4">
            <a:extLst>
              <a:ext uri="{FF2B5EF4-FFF2-40B4-BE49-F238E27FC236}">
                <a16:creationId xmlns:a16="http://schemas.microsoft.com/office/drawing/2014/main" id="{D5539C55-AB62-10D8-A2B8-1B7A3F9B034C}"/>
              </a:ext>
            </a:extLst>
          </p:cNvPr>
          <p:cNvSpPr txBox="1"/>
          <p:nvPr/>
        </p:nvSpPr>
        <p:spPr>
          <a:xfrm>
            <a:off x="971820" y="1805979"/>
            <a:ext cx="10182993" cy="646331"/>
          </a:xfrm>
          <a:prstGeom prst="rect">
            <a:avLst/>
          </a:prstGeom>
          <a:noFill/>
        </p:spPr>
        <p:txBody>
          <a:bodyPr wrap="square">
            <a:spAutoFit/>
          </a:bodyPr>
          <a:lstStyle/>
          <a:p>
            <a:pPr algn="l"/>
            <a:r>
              <a:rPr lang="en-US" altLang="zh-CN" sz="1800" b="0" i="0" u="none" strike="noStrike" baseline="0" dirty="0">
                <a:solidFill>
                  <a:srgbClr val="131413"/>
                </a:solidFill>
                <a:latin typeface="Times-Roman"/>
              </a:rPr>
              <a:t>vision-language pre-training aligns images and texts in a common feature space, which allows zero-shot transfer to a downstream task.</a:t>
            </a:r>
            <a:endParaRPr lang="zh-CN" altLang="en-US" dirty="0"/>
          </a:p>
        </p:txBody>
      </p:sp>
      <p:sp>
        <p:nvSpPr>
          <p:cNvPr id="7" name="文本框 6">
            <a:extLst>
              <a:ext uri="{FF2B5EF4-FFF2-40B4-BE49-F238E27FC236}">
                <a16:creationId xmlns:a16="http://schemas.microsoft.com/office/drawing/2014/main" id="{B6C8DCA5-E895-CB3F-4C64-233F669C0292}"/>
              </a:ext>
            </a:extLst>
          </p:cNvPr>
          <p:cNvSpPr txBox="1"/>
          <p:nvPr/>
        </p:nvSpPr>
        <p:spPr>
          <a:xfrm>
            <a:off x="912431" y="5987696"/>
            <a:ext cx="4449575" cy="646331"/>
          </a:xfrm>
          <a:prstGeom prst="rect">
            <a:avLst/>
          </a:prstGeom>
          <a:noFill/>
        </p:spPr>
        <p:txBody>
          <a:bodyPr wrap="square">
            <a:spAutoFit/>
          </a:bodyPr>
          <a:lstStyle/>
          <a:p>
            <a:pPr algn="l"/>
            <a:r>
              <a:rPr lang="en-US" altLang="zh-CN" sz="1800" b="0" i="0" u="none" strike="noStrike" baseline="0" dirty="0">
                <a:solidFill>
                  <a:srgbClr val="131413"/>
                </a:solidFill>
                <a:latin typeface="Times-Roman"/>
              </a:rPr>
              <a:t>the text input, known as </a:t>
            </a:r>
            <a:r>
              <a:rPr lang="en-US" altLang="zh-CN" sz="1800" b="0" i="0" u="none" strike="noStrike" baseline="0" dirty="0">
                <a:solidFill>
                  <a:srgbClr val="FF0000"/>
                </a:solidFill>
                <a:latin typeface="Times-Roman"/>
              </a:rPr>
              <a:t>prompt</a:t>
            </a:r>
            <a:r>
              <a:rPr lang="en-US" altLang="zh-CN" sz="1800" b="0" i="0" u="none" strike="noStrike" baseline="0" dirty="0">
                <a:solidFill>
                  <a:srgbClr val="131413"/>
                </a:solidFill>
                <a:latin typeface="Times-Roman"/>
              </a:rPr>
              <a:t>, plays a key role in downstream datasets.</a:t>
            </a:r>
            <a:endParaRPr lang="zh-CN" altLang="en-US" dirty="0"/>
          </a:p>
        </p:txBody>
      </p:sp>
      <p:pic>
        <p:nvPicPr>
          <p:cNvPr id="9" name="图片 8">
            <a:extLst>
              <a:ext uri="{FF2B5EF4-FFF2-40B4-BE49-F238E27FC236}">
                <a16:creationId xmlns:a16="http://schemas.microsoft.com/office/drawing/2014/main" id="{5A4A98F8-AB19-2719-54CA-1CE41B7512C1}"/>
              </a:ext>
            </a:extLst>
          </p:cNvPr>
          <p:cNvPicPr>
            <a:picLocks noChangeAspect="1"/>
          </p:cNvPicPr>
          <p:nvPr/>
        </p:nvPicPr>
        <p:blipFill>
          <a:blip r:embed="rId2"/>
          <a:stretch>
            <a:fillRect/>
          </a:stretch>
        </p:blipFill>
        <p:spPr>
          <a:xfrm>
            <a:off x="6784869" y="3484252"/>
            <a:ext cx="4697877" cy="2025891"/>
          </a:xfrm>
          <a:prstGeom prst="rect">
            <a:avLst/>
          </a:prstGeom>
        </p:spPr>
      </p:pic>
      <p:pic>
        <p:nvPicPr>
          <p:cNvPr id="10" name="图片 9">
            <a:extLst>
              <a:ext uri="{FF2B5EF4-FFF2-40B4-BE49-F238E27FC236}">
                <a16:creationId xmlns:a16="http://schemas.microsoft.com/office/drawing/2014/main" id="{EEBC116D-D12F-D921-02EF-3B2D1AB1548A}"/>
              </a:ext>
            </a:extLst>
          </p:cNvPr>
          <p:cNvPicPr>
            <a:picLocks noChangeAspect="1"/>
          </p:cNvPicPr>
          <p:nvPr/>
        </p:nvPicPr>
        <p:blipFill rotWithShape="1">
          <a:blip r:embed="rId3"/>
          <a:srcRect l="49512" b="25247"/>
          <a:stretch/>
        </p:blipFill>
        <p:spPr>
          <a:xfrm>
            <a:off x="971820" y="2705505"/>
            <a:ext cx="4330799" cy="3085333"/>
          </a:xfrm>
          <a:prstGeom prst="rect">
            <a:avLst/>
          </a:prstGeom>
        </p:spPr>
      </p:pic>
      <p:sp>
        <p:nvSpPr>
          <p:cNvPr id="12" name="文本框 11">
            <a:extLst>
              <a:ext uri="{FF2B5EF4-FFF2-40B4-BE49-F238E27FC236}">
                <a16:creationId xmlns:a16="http://schemas.microsoft.com/office/drawing/2014/main" id="{73E8864F-A9CD-640B-CFFB-FCFCCAF19D8F}"/>
              </a:ext>
            </a:extLst>
          </p:cNvPr>
          <p:cNvSpPr txBox="1"/>
          <p:nvPr/>
        </p:nvSpPr>
        <p:spPr>
          <a:xfrm>
            <a:off x="7038931" y="5901023"/>
            <a:ext cx="4697877" cy="646331"/>
          </a:xfrm>
          <a:prstGeom prst="rect">
            <a:avLst/>
          </a:prstGeom>
          <a:noFill/>
        </p:spPr>
        <p:txBody>
          <a:bodyPr wrap="square">
            <a:spAutoFit/>
          </a:bodyPr>
          <a:lstStyle/>
          <a:p>
            <a:r>
              <a:rPr lang="en-US" altLang="zh-CN" dirty="0">
                <a:solidFill>
                  <a:srgbClr val="131413"/>
                </a:solidFill>
                <a:latin typeface="Times-Roman"/>
              </a:rPr>
              <a:t>a slight change in wording could make a huge difference in performance</a:t>
            </a:r>
            <a:endParaRPr lang="zh-CN" altLang="en-US" dirty="0">
              <a:solidFill>
                <a:srgbClr val="131413"/>
              </a:solidFill>
              <a:latin typeface="Times-Roman"/>
            </a:endParaRPr>
          </a:p>
        </p:txBody>
      </p:sp>
      <p:sp>
        <p:nvSpPr>
          <p:cNvPr id="13" name="矩形 12">
            <a:extLst>
              <a:ext uri="{FF2B5EF4-FFF2-40B4-BE49-F238E27FC236}">
                <a16:creationId xmlns:a16="http://schemas.microsoft.com/office/drawing/2014/main" id="{3F31E42C-3334-4870-6094-810F5EFAB0A3}"/>
              </a:ext>
            </a:extLst>
          </p:cNvPr>
          <p:cNvSpPr/>
          <p:nvPr/>
        </p:nvSpPr>
        <p:spPr>
          <a:xfrm>
            <a:off x="8338303" y="4144164"/>
            <a:ext cx="2881877" cy="687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769A633C-DD7D-FA20-2D69-79BE16CEFDBC}"/>
              </a:ext>
            </a:extLst>
          </p:cNvPr>
          <p:cNvPicPr>
            <a:picLocks noChangeAspect="1"/>
          </p:cNvPicPr>
          <p:nvPr/>
        </p:nvPicPr>
        <p:blipFill>
          <a:blip r:embed="rId4"/>
          <a:stretch>
            <a:fillRect/>
          </a:stretch>
        </p:blipFill>
        <p:spPr>
          <a:xfrm>
            <a:off x="3666356" y="2700694"/>
            <a:ext cx="2597121" cy="621846"/>
          </a:xfrm>
          <a:prstGeom prst="rect">
            <a:avLst/>
          </a:prstGeom>
        </p:spPr>
      </p:pic>
      <p:sp>
        <p:nvSpPr>
          <p:cNvPr id="16" name="日期占位符 15">
            <a:extLst>
              <a:ext uri="{FF2B5EF4-FFF2-40B4-BE49-F238E27FC236}">
                <a16:creationId xmlns:a16="http://schemas.microsoft.com/office/drawing/2014/main" id="{D42CECE9-5D57-45B5-4E11-8A621E0837B7}"/>
              </a:ext>
            </a:extLst>
          </p:cNvPr>
          <p:cNvSpPr>
            <a:spLocks noGrp="1"/>
          </p:cNvSpPr>
          <p:nvPr>
            <p:ph type="dt" sz="half" idx="10"/>
          </p:nvPr>
        </p:nvSpPr>
        <p:spPr/>
        <p:txBody>
          <a:bodyPr/>
          <a:lstStyle/>
          <a:p>
            <a:fld id="{9087963C-5E0E-43CB-A563-8038746CE7F7}" type="datetime1">
              <a:rPr lang="zh-CN" altLang="en-US" smtClean="0"/>
              <a:t>2023/4/6</a:t>
            </a:fld>
            <a:endParaRPr lang="zh-CN" altLang="en-US"/>
          </a:p>
        </p:txBody>
      </p:sp>
      <p:sp>
        <p:nvSpPr>
          <p:cNvPr id="17" name="灯片编号占位符 16">
            <a:extLst>
              <a:ext uri="{FF2B5EF4-FFF2-40B4-BE49-F238E27FC236}">
                <a16:creationId xmlns:a16="http://schemas.microsoft.com/office/drawing/2014/main" id="{1881E1DE-563E-06E4-6EF4-D1B8817EA787}"/>
              </a:ext>
            </a:extLst>
          </p:cNvPr>
          <p:cNvSpPr>
            <a:spLocks noGrp="1"/>
          </p:cNvSpPr>
          <p:nvPr>
            <p:ph type="sldNum" sz="quarter" idx="12"/>
          </p:nvPr>
        </p:nvSpPr>
        <p:spPr/>
        <p:txBody>
          <a:bodyPr/>
          <a:lstStyle/>
          <a:p>
            <a:r>
              <a:rPr lang="en-US" altLang="zh-CN" dirty="0"/>
              <a:t>10</a:t>
            </a:r>
            <a:endParaRPr lang="zh-CN" altLang="en-US" dirty="0"/>
          </a:p>
        </p:txBody>
      </p:sp>
    </p:spTree>
    <p:extLst>
      <p:ext uri="{BB962C8B-B14F-4D97-AF65-F5344CB8AC3E}">
        <p14:creationId xmlns:p14="http://schemas.microsoft.com/office/powerpoint/2010/main" val="106851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102F8-EE1F-6334-C0BB-63917819762F}"/>
              </a:ext>
            </a:extLst>
          </p:cNvPr>
          <p:cNvSpPr>
            <a:spLocks noGrp="1"/>
          </p:cNvSpPr>
          <p:nvPr>
            <p:ph type="title"/>
          </p:nvPr>
        </p:nvSpPr>
        <p:spPr/>
        <p:txBody>
          <a:bodyPr/>
          <a:lstStyle/>
          <a:p>
            <a:endParaRPr lang="zh-CN" altLang="en-US" dirty="0"/>
          </a:p>
        </p:txBody>
      </p:sp>
      <p:pic>
        <p:nvPicPr>
          <p:cNvPr id="5" name="内容占位符 4">
            <a:extLst>
              <a:ext uri="{FF2B5EF4-FFF2-40B4-BE49-F238E27FC236}">
                <a16:creationId xmlns:a16="http://schemas.microsoft.com/office/drawing/2014/main" id="{C912072C-C4F5-550C-6C87-F964D977530E}"/>
              </a:ext>
            </a:extLst>
          </p:cNvPr>
          <p:cNvPicPr>
            <a:picLocks noGrp="1" noChangeAspect="1"/>
          </p:cNvPicPr>
          <p:nvPr>
            <p:ph idx="1"/>
          </p:nvPr>
        </p:nvPicPr>
        <p:blipFill rotWithShape="1">
          <a:blip r:embed="rId2"/>
          <a:srcRect l="49396" t="51028"/>
          <a:stretch/>
        </p:blipFill>
        <p:spPr>
          <a:xfrm>
            <a:off x="5681413" y="4644714"/>
            <a:ext cx="5321360" cy="1989394"/>
          </a:xfrm>
        </p:spPr>
      </p:pic>
      <p:pic>
        <p:nvPicPr>
          <p:cNvPr id="6" name="内容占位符 4">
            <a:extLst>
              <a:ext uri="{FF2B5EF4-FFF2-40B4-BE49-F238E27FC236}">
                <a16:creationId xmlns:a16="http://schemas.microsoft.com/office/drawing/2014/main" id="{273A89A1-2C28-DC47-222F-F3748670640F}"/>
              </a:ext>
            </a:extLst>
          </p:cNvPr>
          <p:cNvPicPr>
            <a:picLocks noChangeAspect="1"/>
          </p:cNvPicPr>
          <p:nvPr/>
        </p:nvPicPr>
        <p:blipFill rotWithShape="1">
          <a:blip r:embed="rId2"/>
          <a:srcRect t="48349" r="54032"/>
          <a:stretch/>
        </p:blipFill>
        <p:spPr>
          <a:xfrm>
            <a:off x="600571" y="4590291"/>
            <a:ext cx="4833825" cy="2098239"/>
          </a:xfrm>
          <a:prstGeom prst="rect">
            <a:avLst/>
          </a:prstGeom>
        </p:spPr>
      </p:pic>
      <p:pic>
        <p:nvPicPr>
          <p:cNvPr id="7" name="内容占位符 4">
            <a:extLst>
              <a:ext uri="{FF2B5EF4-FFF2-40B4-BE49-F238E27FC236}">
                <a16:creationId xmlns:a16="http://schemas.microsoft.com/office/drawing/2014/main" id="{421DBF98-5898-4DD3-09A9-3AE80610A554}"/>
              </a:ext>
            </a:extLst>
          </p:cNvPr>
          <p:cNvPicPr>
            <a:picLocks noChangeAspect="1"/>
          </p:cNvPicPr>
          <p:nvPr/>
        </p:nvPicPr>
        <p:blipFill rotWithShape="1">
          <a:blip r:embed="rId2"/>
          <a:srcRect l="50165" b="51028"/>
          <a:stretch/>
        </p:blipFill>
        <p:spPr>
          <a:xfrm>
            <a:off x="5762308" y="2434303"/>
            <a:ext cx="5240465" cy="1989394"/>
          </a:xfrm>
          <a:prstGeom prst="rect">
            <a:avLst/>
          </a:prstGeom>
        </p:spPr>
      </p:pic>
      <p:sp>
        <p:nvSpPr>
          <p:cNvPr id="11" name="文本框 10">
            <a:extLst>
              <a:ext uri="{FF2B5EF4-FFF2-40B4-BE49-F238E27FC236}">
                <a16:creationId xmlns:a16="http://schemas.microsoft.com/office/drawing/2014/main" id="{64B4CB26-57D8-6731-302C-76F1A0A1336A}"/>
              </a:ext>
            </a:extLst>
          </p:cNvPr>
          <p:cNvSpPr txBox="1"/>
          <p:nvPr/>
        </p:nvSpPr>
        <p:spPr>
          <a:xfrm>
            <a:off x="759472" y="2834926"/>
            <a:ext cx="4795724" cy="1200329"/>
          </a:xfrm>
          <a:prstGeom prst="rect">
            <a:avLst/>
          </a:prstGeom>
          <a:noFill/>
        </p:spPr>
        <p:txBody>
          <a:bodyPr wrap="square">
            <a:spAutoFit/>
          </a:bodyPr>
          <a:lstStyle/>
          <a:p>
            <a:pPr algn="l"/>
            <a:r>
              <a:rPr lang="en-US" altLang="zh-CN" sz="1800" b="0" i="0" u="none" strike="noStrike" baseline="0" dirty="0">
                <a:solidFill>
                  <a:srgbClr val="131413"/>
                </a:solidFill>
                <a:latin typeface="Times-Roman"/>
              </a:rPr>
              <a:t>This is exemplified in Figure </a:t>
            </a:r>
            <a:r>
              <a:rPr lang="en-US" altLang="zh-CN" sz="1800" b="0" i="0" u="none" strike="noStrike" baseline="0" dirty="0">
                <a:solidFill>
                  <a:srgbClr val="0000FF"/>
                </a:solidFill>
                <a:latin typeface="Times-Roman"/>
              </a:rPr>
              <a:t>1</a:t>
            </a:r>
            <a:r>
              <a:rPr lang="en-US" altLang="zh-CN" sz="1800" b="0" i="0" u="none" strike="noStrike" baseline="0" dirty="0">
                <a:solidFill>
                  <a:srgbClr val="131413"/>
                </a:solidFill>
                <a:latin typeface="Times-Roman"/>
              </a:rPr>
              <a:t>(b-d) where adding </a:t>
            </a:r>
            <a:r>
              <a:rPr lang="en-US" altLang="zh-CN" sz="1800" b="0" i="0" u="none" strike="noStrike" baseline="0" dirty="0">
                <a:solidFill>
                  <a:srgbClr val="FF0000"/>
                </a:solidFill>
                <a:latin typeface="Times-Roman"/>
              </a:rPr>
              <a:t>task-relevant context </a:t>
            </a:r>
            <a:r>
              <a:rPr lang="en-US" altLang="zh-CN" sz="1800" b="0" i="0" u="none" strike="noStrike" baseline="0" dirty="0">
                <a:solidFill>
                  <a:srgbClr val="131413"/>
                </a:solidFill>
                <a:latin typeface="Times-Roman"/>
              </a:rPr>
              <a:t>can lead to significant improvements, i.e., “flower” for Flowers102, “texture” for DTD and “satellite” for </a:t>
            </a:r>
            <a:r>
              <a:rPr lang="en-US" altLang="zh-CN" sz="1800" b="0" i="0" u="none" strike="noStrike" baseline="0" dirty="0" err="1">
                <a:solidFill>
                  <a:srgbClr val="131413"/>
                </a:solidFill>
                <a:latin typeface="Times-Roman"/>
              </a:rPr>
              <a:t>EuroSAT</a:t>
            </a:r>
            <a:r>
              <a:rPr lang="en-US" altLang="zh-CN" sz="1800" b="0" i="0" u="none" strike="noStrike" baseline="0" dirty="0">
                <a:solidFill>
                  <a:srgbClr val="131413"/>
                </a:solidFill>
                <a:latin typeface="Times-Roman"/>
              </a:rPr>
              <a:t>.</a:t>
            </a:r>
            <a:endParaRPr lang="zh-CN" altLang="en-US" dirty="0"/>
          </a:p>
        </p:txBody>
      </p:sp>
      <p:sp>
        <p:nvSpPr>
          <p:cNvPr id="15" name="文本框 14">
            <a:extLst>
              <a:ext uri="{FF2B5EF4-FFF2-40B4-BE49-F238E27FC236}">
                <a16:creationId xmlns:a16="http://schemas.microsoft.com/office/drawing/2014/main" id="{F7191DFD-D687-965D-FDEC-57BA428A8B8D}"/>
              </a:ext>
            </a:extLst>
          </p:cNvPr>
          <p:cNvSpPr txBox="1"/>
          <p:nvPr/>
        </p:nvSpPr>
        <p:spPr>
          <a:xfrm>
            <a:off x="759472" y="1800153"/>
            <a:ext cx="10005314" cy="646331"/>
          </a:xfrm>
          <a:prstGeom prst="rect">
            <a:avLst/>
          </a:prstGeom>
          <a:noFill/>
        </p:spPr>
        <p:txBody>
          <a:bodyPr wrap="square">
            <a:spAutoFit/>
          </a:bodyPr>
          <a:lstStyle/>
          <a:p>
            <a:pPr algn="l"/>
            <a:r>
              <a:rPr lang="en-US" altLang="zh-CN" sz="1800" b="0" i="0" u="none" strike="noStrike" baseline="0" dirty="0">
                <a:solidFill>
                  <a:srgbClr val="131413"/>
                </a:solidFill>
                <a:latin typeface="Times-Roman"/>
              </a:rPr>
              <a:t>Moreover, prompt engineering also requires </a:t>
            </a:r>
            <a:r>
              <a:rPr lang="en-US" altLang="zh-CN" sz="1800" b="0" i="0" u="none" strike="noStrike" baseline="0" dirty="0">
                <a:solidFill>
                  <a:srgbClr val="FF0000"/>
                </a:solidFill>
                <a:latin typeface="Times-Roman"/>
              </a:rPr>
              <a:t>prior knowledge about the task </a:t>
            </a:r>
            <a:r>
              <a:rPr lang="en-US" altLang="zh-CN" sz="1800" b="0" i="0" u="none" strike="noStrike" baseline="0" dirty="0">
                <a:solidFill>
                  <a:srgbClr val="131413"/>
                </a:solidFill>
                <a:latin typeface="Times-Roman"/>
              </a:rPr>
              <a:t>and ideally the </a:t>
            </a:r>
            <a:r>
              <a:rPr lang="en-US" altLang="zh-CN" sz="1800" b="0" i="0" u="none" strike="noStrike" baseline="0" dirty="0">
                <a:solidFill>
                  <a:srgbClr val="FF0000"/>
                </a:solidFill>
                <a:latin typeface="Times-Roman"/>
              </a:rPr>
              <a:t>language model’s</a:t>
            </a:r>
            <a:r>
              <a:rPr lang="en-US" altLang="zh-CN" sz="1800" b="0" i="0" u="none" strike="noStrike" baseline="0" dirty="0">
                <a:solidFill>
                  <a:srgbClr val="131413"/>
                </a:solidFill>
                <a:latin typeface="Times-Roman"/>
              </a:rPr>
              <a:t> </a:t>
            </a:r>
            <a:r>
              <a:rPr lang="en-US" altLang="zh-CN" sz="1800" b="0" i="0" u="none" strike="noStrike" baseline="0" dirty="0">
                <a:solidFill>
                  <a:srgbClr val="FF0000"/>
                </a:solidFill>
                <a:latin typeface="Times-Roman"/>
              </a:rPr>
              <a:t>underlying</a:t>
            </a:r>
            <a:r>
              <a:rPr lang="en-US" altLang="zh-CN" sz="1800" b="0" i="0" u="none" strike="noStrike" baseline="0" dirty="0">
                <a:solidFill>
                  <a:srgbClr val="131413"/>
                </a:solidFill>
                <a:latin typeface="Times-Roman"/>
              </a:rPr>
              <a:t> </a:t>
            </a:r>
            <a:r>
              <a:rPr lang="en-US" altLang="zh-CN" sz="1800" b="0" i="0" u="none" strike="noStrike" baseline="0" dirty="0">
                <a:solidFill>
                  <a:srgbClr val="FF0000"/>
                </a:solidFill>
                <a:latin typeface="Times-Roman"/>
              </a:rPr>
              <a:t>mechanism</a:t>
            </a:r>
            <a:r>
              <a:rPr lang="en-US" altLang="zh-CN" sz="1800" b="0" i="0" u="none" strike="noStrike" baseline="0" dirty="0">
                <a:solidFill>
                  <a:srgbClr val="131413"/>
                </a:solidFill>
                <a:latin typeface="Times-Roman"/>
              </a:rPr>
              <a:t>. </a:t>
            </a:r>
          </a:p>
        </p:txBody>
      </p:sp>
      <p:sp>
        <p:nvSpPr>
          <p:cNvPr id="17" name="日期占位符 16">
            <a:extLst>
              <a:ext uri="{FF2B5EF4-FFF2-40B4-BE49-F238E27FC236}">
                <a16:creationId xmlns:a16="http://schemas.microsoft.com/office/drawing/2014/main" id="{B1C5D3AF-16D3-3A18-598C-C524F258468D}"/>
              </a:ext>
            </a:extLst>
          </p:cNvPr>
          <p:cNvSpPr>
            <a:spLocks noGrp="1"/>
          </p:cNvSpPr>
          <p:nvPr>
            <p:ph type="dt" sz="half" idx="10"/>
          </p:nvPr>
        </p:nvSpPr>
        <p:spPr/>
        <p:txBody>
          <a:bodyPr/>
          <a:lstStyle/>
          <a:p>
            <a:fld id="{57DB42B2-D23C-410D-9971-D288DB348E64}" type="datetime1">
              <a:rPr lang="zh-CN" altLang="en-US" smtClean="0"/>
              <a:t>2023/4/6</a:t>
            </a:fld>
            <a:endParaRPr lang="zh-CN" altLang="en-US"/>
          </a:p>
        </p:txBody>
      </p:sp>
      <p:sp>
        <p:nvSpPr>
          <p:cNvPr id="18" name="灯片编号占位符 17">
            <a:extLst>
              <a:ext uri="{FF2B5EF4-FFF2-40B4-BE49-F238E27FC236}">
                <a16:creationId xmlns:a16="http://schemas.microsoft.com/office/drawing/2014/main" id="{9DBE5CA2-18BE-6845-54E1-FA8736B4BEE3}"/>
              </a:ext>
            </a:extLst>
          </p:cNvPr>
          <p:cNvSpPr>
            <a:spLocks noGrp="1"/>
          </p:cNvSpPr>
          <p:nvPr>
            <p:ph type="sldNum" sz="quarter" idx="12"/>
          </p:nvPr>
        </p:nvSpPr>
        <p:spPr/>
        <p:txBody>
          <a:bodyPr/>
          <a:lstStyle/>
          <a:p>
            <a:fld id="{5A8582E6-5C2F-42DB-BB2B-C4702E0DDA32}" type="slidenum">
              <a:rPr lang="zh-CN" altLang="en-US" smtClean="0"/>
              <a:t>11</a:t>
            </a:fld>
            <a:endParaRPr lang="zh-CN" altLang="en-US" dirty="0"/>
          </a:p>
        </p:txBody>
      </p:sp>
    </p:spTree>
    <p:extLst>
      <p:ext uri="{BB962C8B-B14F-4D97-AF65-F5344CB8AC3E}">
        <p14:creationId xmlns:p14="http://schemas.microsoft.com/office/powerpoint/2010/main" val="691386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92E6BA-2726-F11B-2D17-72D7E05EFE7E}"/>
              </a:ext>
            </a:extLst>
          </p:cNvPr>
          <p:cNvSpPr>
            <a:spLocks noGrp="1"/>
          </p:cNvSpPr>
          <p:nvPr>
            <p:ph type="title"/>
          </p:nvPr>
        </p:nvSpPr>
        <p:spPr/>
        <p:txBody>
          <a:bodyPr/>
          <a:lstStyle/>
          <a:p>
            <a:r>
              <a:rPr lang="en-US" altLang="zh-CN" dirty="0"/>
              <a:t>Context Optimization (</a:t>
            </a:r>
            <a:r>
              <a:rPr lang="en-US" altLang="zh-CN" dirty="0" err="1"/>
              <a:t>CoOp</a:t>
            </a:r>
            <a:r>
              <a:rPr lang="en-US" altLang="zh-CN" dirty="0"/>
              <a:t>)</a:t>
            </a:r>
            <a:endParaRPr lang="zh-CN" altLang="en-US" dirty="0"/>
          </a:p>
        </p:txBody>
      </p:sp>
      <p:sp>
        <p:nvSpPr>
          <p:cNvPr id="7" name="文本框 6">
            <a:extLst>
              <a:ext uri="{FF2B5EF4-FFF2-40B4-BE49-F238E27FC236}">
                <a16:creationId xmlns:a16="http://schemas.microsoft.com/office/drawing/2014/main" id="{117AEAC0-ABD4-D11C-72A2-331BDF5D7460}"/>
              </a:ext>
            </a:extLst>
          </p:cNvPr>
          <p:cNvSpPr txBox="1"/>
          <p:nvPr/>
        </p:nvSpPr>
        <p:spPr>
          <a:xfrm>
            <a:off x="1038436" y="1713144"/>
            <a:ext cx="11004775" cy="646331"/>
          </a:xfrm>
          <a:prstGeom prst="rect">
            <a:avLst/>
          </a:prstGeom>
          <a:noFill/>
        </p:spPr>
        <p:txBody>
          <a:bodyPr wrap="square">
            <a:spAutoFit/>
          </a:bodyPr>
          <a:lstStyle/>
          <a:p>
            <a:r>
              <a:rPr lang="en-US" altLang="zh-CN" dirty="0">
                <a:solidFill>
                  <a:srgbClr val="131413"/>
                </a:solidFill>
                <a:latin typeface="Times-Roman"/>
              </a:rPr>
              <a:t>modeling context words with </a:t>
            </a:r>
            <a:r>
              <a:rPr lang="en-US" altLang="zh-CN" dirty="0">
                <a:solidFill>
                  <a:srgbClr val="FF0000"/>
                </a:solidFill>
                <a:latin typeface="Times-Roman"/>
              </a:rPr>
              <a:t>continuous vectors </a:t>
            </a:r>
            <a:r>
              <a:rPr lang="en-US" altLang="zh-CN" dirty="0">
                <a:solidFill>
                  <a:srgbClr val="131413"/>
                </a:solidFill>
                <a:latin typeface="Times-Roman"/>
              </a:rPr>
              <a:t>that are end-to-end learned from data while the massive pre-trained parameters are frozen, </a:t>
            </a:r>
            <a:r>
              <a:rPr lang="en-US" altLang="zh-CN" dirty="0">
                <a:solidFill>
                  <a:srgbClr val="FF0000"/>
                </a:solidFill>
                <a:latin typeface="Times-Roman"/>
              </a:rPr>
              <a:t>avoiding manual prompt tuning</a:t>
            </a:r>
            <a:r>
              <a:rPr lang="en-US" altLang="zh-CN" dirty="0">
                <a:solidFill>
                  <a:srgbClr val="131413"/>
                </a:solidFill>
                <a:latin typeface="Times-Roman"/>
              </a:rPr>
              <a:t>.</a:t>
            </a:r>
            <a:endParaRPr lang="zh-CN" altLang="en-US" dirty="0">
              <a:solidFill>
                <a:srgbClr val="131413"/>
              </a:solidFill>
              <a:latin typeface="Times-Roman"/>
            </a:endParaRPr>
          </a:p>
        </p:txBody>
      </p:sp>
      <p:pic>
        <p:nvPicPr>
          <p:cNvPr id="15" name="图片 14">
            <a:extLst>
              <a:ext uri="{FF2B5EF4-FFF2-40B4-BE49-F238E27FC236}">
                <a16:creationId xmlns:a16="http://schemas.microsoft.com/office/drawing/2014/main" id="{7BD4AC67-DC01-BA71-D3C9-2C485FE0C63A}"/>
              </a:ext>
            </a:extLst>
          </p:cNvPr>
          <p:cNvPicPr>
            <a:picLocks noChangeAspect="1"/>
          </p:cNvPicPr>
          <p:nvPr/>
        </p:nvPicPr>
        <p:blipFill>
          <a:blip r:embed="rId2"/>
          <a:stretch>
            <a:fillRect/>
          </a:stretch>
        </p:blipFill>
        <p:spPr>
          <a:xfrm>
            <a:off x="1196579" y="2942548"/>
            <a:ext cx="4099140" cy="3356542"/>
          </a:xfrm>
          <a:prstGeom prst="rect">
            <a:avLst/>
          </a:prstGeom>
        </p:spPr>
      </p:pic>
      <p:sp>
        <p:nvSpPr>
          <p:cNvPr id="16" name="矩形 15">
            <a:extLst>
              <a:ext uri="{FF2B5EF4-FFF2-40B4-BE49-F238E27FC236}">
                <a16:creationId xmlns:a16="http://schemas.microsoft.com/office/drawing/2014/main" id="{0518F9DC-816B-8449-13D7-ABD50B0DF479}"/>
              </a:ext>
            </a:extLst>
          </p:cNvPr>
          <p:cNvSpPr/>
          <p:nvPr/>
        </p:nvSpPr>
        <p:spPr>
          <a:xfrm>
            <a:off x="1274455" y="2977217"/>
            <a:ext cx="2881877" cy="395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30C73298-CFF1-69B6-DFC2-FA0F50319981}"/>
              </a:ext>
            </a:extLst>
          </p:cNvPr>
          <p:cNvSpPr/>
          <p:nvPr/>
        </p:nvSpPr>
        <p:spPr>
          <a:xfrm>
            <a:off x="3081225" y="5031471"/>
            <a:ext cx="329357" cy="2267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BD2A9221-2933-B099-02A7-D4DFF73CBBF9}"/>
              </a:ext>
            </a:extLst>
          </p:cNvPr>
          <p:cNvPicPr>
            <a:picLocks noChangeAspect="1"/>
          </p:cNvPicPr>
          <p:nvPr/>
        </p:nvPicPr>
        <p:blipFill rotWithShape="1">
          <a:blip r:embed="rId3"/>
          <a:srcRect b="90023"/>
          <a:stretch/>
        </p:blipFill>
        <p:spPr>
          <a:xfrm>
            <a:off x="1386767" y="6396026"/>
            <a:ext cx="3567216" cy="369332"/>
          </a:xfrm>
          <a:prstGeom prst="rect">
            <a:avLst/>
          </a:prstGeom>
        </p:spPr>
      </p:pic>
      <p:sp>
        <p:nvSpPr>
          <p:cNvPr id="21" name="文本框 20">
            <a:extLst>
              <a:ext uri="{FF2B5EF4-FFF2-40B4-BE49-F238E27FC236}">
                <a16:creationId xmlns:a16="http://schemas.microsoft.com/office/drawing/2014/main" id="{BB52978D-8563-BCEB-3DDD-2945B0CEC1D6}"/>
              </a:ext>
            </a:extLst>
          </p:cNvPr>
          <p:cNvSpPr txBox="1"/>
          <p:nvPr/>
        </p:nvSpPr>
        <p:spPr>
          <a:xfrm>
            <a:off x="1196579" y="2525985"/>
            <a:ext cx="1641961" cy="307777"/>
          </a:xfrm>
          <a:prstGeom prst="rect">
            <a:avLst/>
          </a:prstGeom>
          <a:noFill/>
        </p:spPr>
        <p:txBody>
          <a:bodyPr wrap="square">
            <a:spAutoFit/>
          </a:bodyPr>
          <a:lstStyle/>
          <a:p>
            <a:r>
              <a:rPr lang="en-US" altLang="zh-CN" sz="1400" b="1" i="0" u="none" strike="noStrike" baseline="0" dirty="0">
                <a:solidFill>
                  <a:srgbClr val="131413"/>
                </a:solidFill>
                <a:latin typeface="Times-Bold"/>
              </a:rPr>
              <a:t>Unified Context</a:t>
            </a:r>
            <a:endParaRPr lang="zh-CN" altLang="en-US" sz="1400" dirty="0"/>
          </a:p>
        </p:txBody>
      </p:sp>
      <p:pic>
        <p:nvPicPr>
          <p:cNvPr id="24" name="图片 23">
            <a:extLst>
              <a:ext uri="{FF2B5EF4-FFF2-40B4-BE49-F238E27FC236}">
                <a16:creationId xmlns:a16="http://schemas.microsoft.com/office/drawing/2014/main" id="{C575EADA-2AA5-DBEA-C542-307603F50E38}"/>
              </a:ext>
            </a:extLst>
          </p:cNvPr>
          <p:cNvPicPr>
            <a:picLocks noChangeAspect="1"/>
          </p:cNvPicPr>
          <p:nvPr/>
        </p:nvPicPr>
        <p:blipFill>
          <a:blip r:embed="rId4"/>
          <a:stretch>
            <a:fillRect/>
          </a:stretch>
        </p:blipFill>
        <p:spPr>
          <a:xfrm>
            <a:off x="6484531" y="2915316"/>
            <a:ext cx="2821726" cy="241479"/>
          </a:xfrm>
          <a:prstGeom prst="rect">
            <a:avLst/>
          </a:prstGeom>
        </p:spPr>
      </p:pic>
      <p:sp>
        <p:nvSpPr>
          <p:cNvPr id="25" name="文本框 24">
            <a:extLst>
              <a:ext uri="{FF2B5EF4-FFF2-40B4-BE49-F238E27FC236}">
                <a16:creationId xmlns:a16="http://schemas.microsoft.com/office/drawing/2014/main" id="{9C51AD2E-C869-3DC3-B93C-8876B5AF777D}"/>
              </a:ext>
            </a:extLst>
          </p:cNvPr>
          <p:cNvSpPr txBox="1"/>
          <p:nvPr/>
        </p:nvSpPr>
        <p:spPr>
          <a:xfrm>
            <a:off x="6384830" y="2521841"/>
            <a:ext cx="2962852" cy="307777"/>
          </a:xfrm>
          <a:prstGeom prst="rect">
            <a:avLst/>
          </a:prstGeom>
          <a:noFill/>
        </p:spPr>
        <p:txBody>
          <a:bodyPr wrap="square">
            <a:spAutoFit/>
          </a:bodyPr>
          <a:lstStyle/>
          <a:p>
            <a:r>
              <a:rPr lang="en-US" altLang="zh-CN" sz="1400" b="1" i="0" u="none" strike="noStrike" baseline="0" dirty="0">
                <a:solidFill>
                  <a:srgbClr val="131413"/>
                </a:solidFill>
                <a:latin typeface="Times-Bold"/>
              </a:rPr>
              <a:t>Class-Specific Context</a:t>
            </a:r>
            <a:endParaRPr lang="zh-CN" altLang="en-US" sz="1400" dirty="0"/>
          </a:p>
        </p:txBody>
      </p:sp>
      <p:pic>
        <p:nvPicPr>
          <p:cNvPr id="27" name="图片 26">
            <a:extLst>
              <a:ext uri="{FF2B5EF4-FFF2-40B4-BE49-F238E27FC236}">
                <a16:creationId xmlns:a16="http://schemas.microsoft.com/office/drawing/2014/main" id="{B491BFFC-2953-2CAC-3AAD-C80452263217}"/>
              </a:ext>
            </a:extLst>
          </p:cNvPr>
          <p:cNvPicPr>
            <a:picLocks noChangeAspect="1"/>
          </p:cNvPicPr>
          <p:nvPr/>
        </p:nvPicPr>
        <p:blipFill rotWithShape="1">
          <a:blip r:embed="rId5"/>
          <a:srcRect t="13567"/>
          <a:stretch/>
        </p:blipFill>
        <p:spPr>
          <a:xfrm>
            <a:off x="6444047" y="3361672"/>
            <a:ext cx="2881877" cy="274386"/>
          </a:xfrm>
          <a:prstGeom prst="rect">
            <a:avLst/>
          </a:prstGeom>
        </p:spPr>
      </p:pic>
      <p:sp>
        <p:nvSpPr>
          <p:cNvPr id="29" name="文本框 28">
            <a:extLst>
              <a:ext uri="{FF2B5EF4-FFF2-40B4-BE49-F238E27FC236}">
                <a16:creationId xmlns:a16="http://schemas.microsoft.com/office/drawing/2014/main" id="{973E557F-D2FD-87DD-A2B7-1F7FD823A38C}"/>
              </a:ext>
            </a:extLst>
          </p:cNvPr>
          <p:cNvSpPr txBox="1"/>
          <p:nvPr/>
        </p:nvSpPr>
        <p:spPr>
          <a:xfrm>
            <a:off x="6384830" y="4030459"/>
            <a:ext cx="6095276" cy="369332"/>
          </a:xfrm>
          <a:prstGeom prst="rect">
            <a:avLst/>
          </a:prstGeom>
          <a:noFill/>
        </p:spPr>
        <p:txBody>
          <a:bodyPr wrap="square">
            <a:spAutoFit/>
          </a:bodyPr>
          <a:lstStyle/>
          <a:p>
            <a:pPr algn="l"/>
            <a:r>
              <a:rPr lang="en-US" altLang="zh-CN" sz="1800" b="0" i="0" u="none" strike="noStrike" baseline="0" dirty="0">
                <a:solidFill>
                  <a:srgbClr val="131413"/>
                </a:solidFill>
                <a:latin typeface="Times-Roman"/>
              </a:rPr>
              <a:t>particularly useful for some fine-grained classification tasks</a:t>
            </a:r>
            <a:endParaRPr lang="zh-CN" altLang="en-US" dirty="0"/>
          </a:p>
        </p:txBody>
      </p:sp>
      <p:sp>
        <p:nvSpPr>
          <p:cNvPr id="30" name="文本框 29">
            <a:extLst>
              <a:ext uri="{FF2B5EF4-FFF2-40B4-BE49-F238E27FC236}">
                <a16:creationId xmlns:a16="http://schemas.microsoft.com/office/drawing/2014/main" id="{4A5DD452-B8D6-3807-06EB-739FD98D10F3}"/>
              </a:ext>
            </a:extLst>
          </p:cNvPr>
          <p:cNvSpPr txBox="1"/>
          <p:nvPr/>
        </p:nvSpPr>
        <p:spPr>
          <a:xfrm>
            <a:off x="6459848" y="4466930"/>
            <a:ext cx="2962852" cy="307777"/>
          </a:xfrm>
          <a:prstGeom prst="rect">
            <a:avLst/>
          </a:prstGeom>
          <a:noFill/>
        </p:spPr>
        <p:txBody>
          <a:bodyPr wrap="square">
            <a:spAutoFit/>
          </a:bodyPr>
          <a:lstStyle/>
          <a:p>
            <a:r>
              <a:rPr lang="en-US" altLang="zh-CN" sz="1400" b="1" i="0" u="none" strike="noStrike" baseline="0" dirty="0">
                <a:solidFill>
                  <a:srgbClr val="131413"/>
                </a:solidFill>
                <a:latin typeface="Times-Bold"/>
              </a:rPr>
              <a:t>Training</a:t>
            </a:r>
            <a:endParaRPr lang="zh-CN" altLang="en-US" sz="1400" dirty="0"/>
          </a:p>
        </p:txBody>
      </p:sp>
      <p:sp>
        <p:nvSpPr>
          <p:cNvPr id="32" name="文本框 31">
            <a:extLst>
              <a:ext uri="{FF2B5EF4-FFF2-40B4-BE49-F238E27FC236}">
                <a16:creationId xmlns:a16="http://schemas.microsoft.com/office/drawing/2014/main" id="{97B872E4-8D69-1801-BACF-4FF35E941B48}"/>
              </a:ext>
            </a:extLst>
          </p:cNvPr>
          <p:cNvSpPr txBox="1"/>
          <p:nvPr/>
        </p:nvSpPr>
        <p:spPr>
          <a:xfrm>
            <a:off x="6459848" y="4774707"/>
            <a:ext cx="5732152" cy="2031325"/>
          </a:xfrm>
          <a:prstGeom prst="rect">
            <a:avLst/>
          </a:prstGeom>
          <a:noFill/>
        </p:spPr>
        <p:txBody>
          <a:bodyPr wrap="square">
            <a:spAutoFit/>
          </a:bodyPr>
          <a:lstStyle/>
          <a:p>
            <a:pPr algn="l"/>
            <a:r>
              <a:rPr lang="en-US" altLang="zh-CN" b="0" i="0" u="none" strike="noStrike" baseline="0" dirty="0">
                <a:solidFill>
                  <a:srgbClr val="131413"/>
                </a:solidFill>
                <a:latin typeface="Times-Roman"/>
              </a:rPr>
              <a:t>minimize the standard classification loss, and the gradients can be back-propagated through the text encoder </a:t>
            </a:r>
            <a:r>
              <a:rPr lang="en-US" altLang="zh-CN" b="0" i="1" u="none" strike="noStrike" baseline="0" dirty="0">
                <a:solidFill>
                  <a:srgbClr val="131413"/>
                </a:solidFill>
                <a:latin typeface="Times-Italic"/>
              </a:rPr>
              <a:t>g</a:t>
            </a:r>
            <a:r>
              <a:rPr lang="en-US" altLang="zh-CN" b="0" i="1" u="none" strike="noStrike" baseline="0" dirty="0">
                <a:solidFill>
                  <a:srgbClr val="131413"/>
                </a:solidFill>
                <a:latin typeface="MTMI"/>
              </a:rPr>
              <a:t>(</a:t>
            </a:r>
            <a:r>
              <a:rPr lang="en-US" altLang="zh-CN" b="0" i="0" u="none" strike="noStrike" baseline="0" dirty="0">
                <a:solidFill>
                  <a:srgbClr val="131413"/>
                </a:solidFill>
                <a:latin typeface="MTSYN"/>
              </a:rPr>
              <a:t>·</a:t>
            </a:r>
            <a:r>
              <a:rPr lang="en-US" altLang="zh-CN" b="0" i="1" u="none" strike="noStrike" baseline="0" dirty="0">
                <a:solidFill>
                  <a:srgbClr val="131413"/>
                </a:solidFill>
                <a:latin typeface="MTMI"/>
              </a:rPr>
              <a:t>)</a:t>
            </a:r>
            <a:r>
              <a:rPr lang="en-US" altLang="zh-CN" b="0" i="0" u="none" strike="noStrike" baseline="0" dirty="0">
                <a:solidFill>
                  <a:srgbClr val="131413"/>
                </a:solidFill>
                <a:latin typeface="Times-Roman"/>
              </a:rPr>
              <a:t>, </a:t>
            </a:r>
            <a:r>
              <a:rPr lang="en-US" altLang="zh-CN" b="0" i="0" u="none" strike="noStrike" baseline="0" dirty="0">
                <a:solidFill>
                  <a:srgbClr val="FF0000"/>
                </a:solidFill>
                <a:latin typeface="Times-Roman"/>
              </a:rPr>
              <a:t>making use of the rich knowledge </a:t>
            </a:r>
            <a:r>
              <a:rPr lang="en-US" altLang="zh-CN" b="0" i="0" u="none" strike="noStrike" baseline="0" dirty="0">
                <a:solidFill>
                  <a:srgbClr val="131413"/>
                </a:solidFill>
                <a:latin typeface="Times-Roman"/>
              </a:rPr>
              <a:t>encoded in the parameters to optimize the context. </a:t>
            </a:r>
            <a:endParaRPr lang="en-US" altLang="zh-CN" dirty="0">
              <a:solidFill>
                <a:srgbClr val="131413"/>
              </a:solidFill>
              <a:latin typeface="Times-Roman"/>
            </a:endParaRPr>
          </a:p>
          <a:p>
            <a:pPr algn="l"/>
            <a:r>
              <a:rPr lang="en-US" altLang="zh-CN" b="0" i="0" u="none" strike="noStrike" baseline="0" dirty="0">
                <a:solidFill>
                  <a:srgbClr val="131413"/>
                </a:solidFill>
                <a:latin typeface="Times-Roman"/>
              </a:rPr>
              <a:t>The design of </a:t>
            </a:r>
            <a:r>
              <a:rPr lang="en-US" altLang="zh-CN" b="0" i="0" u="none" strike="noStrike" baseline="0" dirty="0">
                <a:solidFill>
                  <a:srgbClr val="FF0000"/>
                </a:solidFill>
                <a:latin typeface="Times-Roman"/>
              </a:rPr>
              <a:t>continuous representations </a:t>
            </a:r>
            <a:r>
              <a:rPr lang="en-US" altLang="zh-CN" b="0" i="0" u="none" strike="noStrike" baseline="0" dirty="0">
                <a:solidFill>
                  <a:srgbClr val="131413"/>
                </a:solidFill>
                <a:latin typeface="Times-Roman"/>
              </a:rPr>
              <a:t>also allows full exploration in the word embedding space, which </a:t>
            </a:r>
            <a:r>
              <a:rPr lang="en-US" altLang="zh-CN" b="0" i="0" u="none" strike="noStrike" baseline="0" dirty="0">
                <a:solidFill>
                  <a:srgbClr val="FF0000"/>
                </a:solidFill>
                <a:latin typeface="Times-Roman"/>
              </a:rPr>
              <a:t>facilitates the learning of task-relevant context</a:t>
            </a:r>
            <a:r>
              <a:rPr lang="en-US" altLang="zh-CN" b="0" i="0" u="none" strike="noStrike" baseline="0" dirty="0">
                <a:solidFill>
                  <a:srgbClr val="131413"/>
                </a:solidFill>
                <a:latin typeface="Times-Roman"/>
              </a:rPr>
              <a:t>.</a:t>
            </a:r>
            <a:endParaRPr lang="zh-CN" altLang="en-US" dirty="0"/>
          </a:p>
        </p:txBody>
      </p:sp>
      <p:sp>
        <p:nvSpPr>
          <p:cNvPr id="34" name="日期占位符 33">
            <a:extLst>
              <a:ext uri="{FF2B5EF4-FFF2-40B4-BE49-F238E27FC236}">
                <a16:creationId xmlns:a16="http://schemas.microsoft.com/office/drawing/2014/main" id="{BF843E60-DCBB-383B-A83D-17547A1025E9}"/>
              </a:ext>
            </a:extLst>
          </p:cNvPr>
          <p:cNvSpPr>
            <a:spLocks noGrp="1"/>
          </p:cNvSpPr>
          <p:nvPr>
            <p:ph type="dt" sz="half" idx="10"/>
          </p:nvPr>
        </p:nvSpPr>
        <p:spPr/>
        <p:txBody>
          <a:bodyPr/>
          <a:lstStyle/>
          <a:p>
            <a:fld id="{08C149E7-1402-4AE7-AFD1-F768D9BC20C1}" type="datetime1">
              <a:rPr lang="zh-CN" altLang="en-US" smtClean="0"/>
              <a:t>2023/4/6</a:t>
            </a:fld>
            <a:endParaRPr lang="zh-CN" altLang="en-US"/>
          </a:p>
        </p:txBody>
      </p:sp>
      <p:sp>
        <p:nvSpPr>
          <p:cNvPr id="35" name="灯片编号占位符 34">
            <a:extLst>
              <a:ext uri="{FF2B5EF4-FFF2-40B4-BE49-F238E27FC236}">
                <a16:creationId xmlns:a16="http://schemas.microsoft.com/office/drawing/2014/main" id="{83AEEFD5-EDFE-5448-675B-7B7018AF599C}"/>
              </a:ext>
            </a:extLst>
          </p:cNvPr>
          <p:cNvSpPr>
            <a:spLocks noGrp="1"/>
          </p:cNvSpPr>
          <p:nvPr>
            <p:ph type="sldNum" sz="quarter" idx="12"/>
          </p:nvPr>
        </p:nvSpPr>
        <p:spPr/>
        <p:txBody>
          <a:bodyPr/>
          <a:lstStyle/>
          <a:p>
            <a:fld id="{5A8582E6-5C2F-42DB-BB2B-C4702E0DDA32}" type="slidenum">
              <a:rPr lang="zh-CN" altLang="en-US" smtClean="0"/>
              <a:t>12</a:t>
            </a:fld>
            <a:endParaRPr lang="zh-CN" altLang="en-US" dirty="0"/>
          </a:p>
        </p:txBody>
      </p:sp>
    </p:spTree>
    <p:extLst>
      <p:ext uri="{BB962C8B-B14F-4D97-AF65-F5344CB8AC3E}">
        <p14:creationId xmlns:p14="http://schemas.microsoft.com/office/powerpoint/2010/main" val="3029258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F6AA77-4760-4EC4-8B45-E1698488F618}"/>
              </a:ext>
            </a:extLst>
          </p:cNvPr>
          <p:cNvSpPr>
            <a:spLocks noGrp="1"/>
          </p:cNvSpPr>
          <p:nvPr>
            <p:ph type="title"/>
          </p:nvPr>
        </p:nvSpPr>
        <p:spPr/>
        <p:txBody>
          <a:bodyPr/>
          <a:lstStyle/>
          <a:p>
            <a:r>
              <a:rPr lang="en-US" altLang="zh-CN" dirty="0"/>
              <a:t>Context Optimization (</a:t>
            </a:r>
            <a:r>
              <a:rPr lang="en-US" altLang="zh-CN" dirty="0" err="1"/>
              <a:t>CoOp</a:t>
            </a:r>
            <a:r>
              <a:rPr lang="en-US" altLang="zh-CN" dirty="0"/>
              <a:t>)</a:t>
            </a:r>
            <a:endParaRPr lang="zh-CN" altLang="en-US" dirty="0"/>
          </a:p>
        </p:txBody>
      </p:sp>
      <p:pic>
        <p:nvPicPr>
          <p:cNvPr id="5" name="内容占位符 4">
            <a:extLst>
              <a:ext uri="{FF2B5EF4-FFF2-40B4-BE49-F238E27FC236}">
                <a16:creationId xmlns:a16="http://schemas.microsoft.com/office/drawing/2014/main" id="{DB18399A-B09A-2A27-357A-B241D15202CD}"/>
              </a:ext>
            </a:extLst>
          </p:cNvPr>
          <p:cNvPicPr>
            <a:picLocks noGrp="1" noChangeAspect="1"/>
          </p:cNvPicPr>
          <p:nvPr>
            <p:ph idx="1"/>
          </p:nvPr>
        </p:nvPicPr>
        <p:blipFill>
          <a:blip r:embed="rId2"/>
          <a:stretch>
            <a:fillRect/>
          </a:stretch>
        </p:blipFill>
        <p:spPr>
          <a:xfrm>
            <a:off x="1477774" y="2069633"/>
            <a:ext cx="8605432" cy="4033657"/>
          </a:xfrm>
        </p:spPr>
      </p:pic>
      <p:sp>
        <p:nvSpPr>
          <p:cNvPr id="7" name="日期占位符 6">
            <a:extLst>
              <a:ext uri="{FF2B5EF4-FFF2-40B4-BE49-F238E27FC236}">
                <a16:creationId xmlns:a16="http://schemas.microsoft.com/office/drawing/2014/main" id="{EC2FD613-1847-CF76-9F6E-A9AFF55DB814}"/>
              </a:ext>
            </a:extLst>
          </p:cNvPr>
          <p:cNvSpPr>
            <a:spLocks noGrp="1"/>
          </p:cNvSpPr>
          <p:nvPr>
            <p:ph type="dt" sz="half" idx="10"/>
          </p:nvPr>
        </p:nvSpPr>
        <p:spPr/>
        <p:txBody>
          <a:bodyPr/>
          <a:lstStyle/>
          <a:p>
            <a:fld id="{8F942DFC-0FE7-46A9-8C4C-36FD47DC5A37}" type="datetime1">
              <a:rPr lang="zh-CN" altLang="en-US" smtClean="0"/>
              <a:t>2023/4/6</a:t>
            </a:fld>
            <a:endParaRPr lang="zh-CN" altLang="en-US"/>
          </a:p>
        </p:txBody>
      </p:sp>
      <p:sp>
        <p:nvSpPr>
          <p:cNvPr id="8" name="灯片编号占位符 7">
            <a:extLst>
              <a:ext uri="{FF2B5EF4-FFF2-40B4-BE49-F238E27FC236}">
                <a16:creationId xmlns:a16="http://schemas.microsoft.com/office/drawing/2014/main" id="{BFA2B6AD-021A-9096-C7FA-6C6A737BE116}"/>
              </a:ext>
            </a:extLst>
          </p:cNvPr>
          <p:cNvSpPr>
            <a:spLocks noGrp="1"/>
          </p:cNvSpPr>
          <p:nvPr>
            <p:ph type="sldNum" sz="quarter" idx="12"/>
          </p:nvPr>
        </p:nvSpPr>
        <p:spPr/>
        <p:txBody>
          <a:bodyPr/>
          <a:lstStyle/>
          <a:p>
            <a:fld id="{5A8582E6-5C2F-42DB-BB2B-C4702E0DDA32}" type="slidenum">
              <a:rPr lang="zh-CN" altLang="en-US" smtClean="0"/>
              <a:t>13</a:t>
            </a:fld>
            <a:endParaRPr lang="zh-CN" altLang="en-US" dirty="0"/>
          </a:p>
        </p:txBody>
      </p:sp>
    </p:spTree>
    <p:extLst>
      <p:ext uri="{BB962C8B-B14F-4D97-AF65-F5344CB8AC3E}">
        <p14:creationId xmlns:p14="http://schemas.microsoft.com/office/powerpoint/2010/main" val="1295696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0D14AA-01F4-EAC3-3A42-D7CC03525911}"/>
              </a:ext>
            </a:extLst>
          </p:cNvPr>
          <p:cNvSpPr>
            <a:spLocks noGrp="1"/>
          </p:cNvSpPr>
          <p:nvPr>
            <p:ph type="title"/>
          </p:nvPr>
        </p:nvSpPr>
        <p:spPr/>
        <p:txBody>
          <a:bodyPr/>
          <a:lstStyle/>
          <a:p>
            <a:r>
              <a:rPr lang="en-US" altLang="zh-CN" dirty="0"/>
              <a:t>Few-Shot Learning</a:t>
            </a:r>
            <a:endParaRPr lang="zh-CN" altLang="en-US" dirty="0"/>
          </a:p>
        </p:txBody>
      </p:sp>
      <p:pic>
        <p:nvPicPr>
          <p:cNvPr id="5" name="内容占位符 4">
            <a:extLst>
              <a:ext uri="{FF2B5EF4-FFF2-40B4-BE49-F238E27FC236}">
                <a16:creationId xmlns:a16="http://schemas.microsoft.com/office/drawing/2014/main" id="{8E3023F2-6F04-1FA2-C152-09E142BBAC7F}"/>
              </a:ext>
            </a:extLst>
          </p:cNvPr>
          <p:cNvPicPr>
            <a:picLocks noGrp="1" noChangeAspect="1"/>
          </p:cNvPicPr>
          <p:nvPr>
            <p:ph idx="1"/>
          </p:nvPr>
        </p:nvPicPr>
        <p:blipFill>
          <a:blip r:embed="rId2"/>
          <a:stretch>
            <a:fillRect/>
          </a:stretch>
        </p:blipFill>
        <p:spPr>
          <a:xfrm>
            <a:off x="1289289" y="1825625"/>
            <a:ext cx="9613421" cy="4351338"/>
          </a:xfrm>
        </p:spPr>
      </p:pic>
      <p:sp>
        <p:nvSpPr>
          <p:cNvPr id="6" name="矩形 5">
            <a:extLst>
              <a:ext uri="{FF2B5EF4-FFF2-40B4-BE49-F238E27FC236}">
                <a16:creationId xmlns:a16="http://schemas.microsoft.com/office/drawing/2014/main" id="{1E8B7EDE-162B-286E-CB4E-B7A19CCEE983}"/>
              </a:ext>
            </a:extLst>
          </p:cNvPr>
          <p:cNvSpPr/>
          <p:nvPr/>
        </p:nvSpPr>
        <p:spPr>
          <a:xfrm>
            <a:off x="2279500" y="4350984"/>
            <a:ext cx="1126748" cy="4262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日期占位符 7">
            <a:extLst>
              <a:ext uri="{FF2B5EF4-FFF2-40B4-BE49-F238E27FC236}">
                <a16:creationId xmlns:a16="http://schemas.microsoft.com/office/drawing/2014/main" id="{6811F2B1-DB5F-1D84-CD2C-FB8A32D52673}"/>
              </a:ext>
            </a:extLst>
          </p:cNvPr>
          <p:cNvSpPr>
            <a:spLocks noGrp="1"/>
          </p:cNvSpPr>
          <p:nvPr>
            <p:ph type="dt" sz="half" idx="10"/>
          </p:nvPr>
        </p:nvSpPr>
        <p:spPr/>
        <p:txBody>
          <a:bodyPr/>
          <a:lstStyle/>
          <a:p>
            <a:fld id="{7D6CB052-E444-436F-9332-4C515E7C374F}" type="datetime1">
              <a:rPr lang="zh-CN" altLang="en-US" smtClean="0"/>
              <a:t>2023/4/6</a:t>
            </a:fld>
            <a:endParaRPr lang="zh-CN" altLang="en-US"/>
          </a:p>
        </p:txBody>
      </p:sp>
      <p:sp>
        <p:nvSpPr>
          <p:cNvPr id="9" name="灯片编号占位符 8">
            <a:extLst>
              <a:ext uri="{FF2B5EF4-FFF2-40B4-BE49-F238E27FC236}">
                <a16:creationId xmlns:a16="http://schemas.microsoft.com/office/drawing/2014/main" id="{B1C27D9A-3C97-21AA-5DDF-1AA4D8CCE3E2}"/>
              </a:ext>
            </a:extLst>
          </p:cNvPr>
          <p:cNvSpPr>
            <a:spLocks noGrp="1"/>
          </p:cNvSpPr>
          <p:nvPr>
            <p:ph type="sldNum" sz="quarter" idx="12"/>
          </p:nvPr>
        </p:nvSpPr>
        <p:spPr/>
        <p:txBody>
          <a:bodyPr/>
          <a:lstStyle/>
          <a:p>
            <a:fld id="{5A8582E6-5C2F-42DB-BB2B-C4702E0DDA32}" type="slidenum">
              <a:rPr lang="zh-CN" altLang="en-US" smtClean="0"/>
              <a:t>14</a:t>
            </a:fld>
            <a:endParaRPr lang="zh-CN" altLang="en-US" dirty="0"/>
          </a:p>
        </p:txBody>
      </p:sp>
    </p:spTree>
    <p:extLst>
      <p:ext uri="{BB962C8B-B14F-4D97-AF65-F5344CB8AC3E}">
        <p14:creationId xmlns:p14="http://schemas.microsoft.com/office/powerpoint/2010/main" val="1982997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E484074-EB95-A436-2F7E-D446964BA0EC}"/>
              </a:ext>
            </a:extLst>
          </p:cNvPr>
          <p:cNvPicPr>
            <a:picLocks noChangeAspect="1"/>
          </p:cNvPicPr>
          <p:nvPr/>
        </p:nvPicPr>
        <p:blipFill>
          <a:blip r:embed="rId2"/>
          <a:stretch>
            <a:fillRect/>
          </a:stretch>
        </p:blipFill>
        <p:spPr>
          <a:xfrm>
            <a:off x="1468795" y="835619"/>
            <a:ext cx="4000818" cy="3198051"/>
          </a:xfrm>
          <a:prstGeom prst="rect">
            <a:avLst/>
          </a:prstGeom>
        </p:spPr>
      </p:pic>
      <p:pic>
        <p:nvPicPr>
          <p:cNvPr id="7" name="图片 6">
            <a:extLst>
              <a:ext uri="{FF2B5EF4-FFF2-40B4-BE49-F238E27FC236}">
                <a16:creationId xmlns:a16="http://schemas.microsoft.com/office/drawing/2014/main" id="{00F5EC0F-9966-C351-B487-3E6915BA0E81}"/>
              </a:ext>
            </a:extLst>
          </p:cNvPr>
          <p:cNvPicPr>
            <a:picLocks noChangeAspect="1"/>
          </p:cNvPicPr>
          <p:nvPr/>
        </p:nvPicPr>
        <p:blipFill>
          <a:blip r:embed="rId3"/>
          <a:stretch>
            <a:fillRect/>
          </a:stretch>
        </p:blipFill>
        <p:spPr>
          <a:xfrm>
            <a:off x="6096000" y="941562"/>
            <a:ext cx="4039327" cy="3268908"/>
          </a:xfrm>
          <a:prstGeom prst="rect">
            <a:avLst/>
          </a:prstGeom>
        </p:spPr>
      </p:pic>
      <p:sp>
        <p:nvSpPr>
          <p:cNvPr id="8" name="矩形 7">
            <a:extLst>
              <a:ext uri="{FF2B5EF4-FFF2-40B4-BE49-F238E27FC236}">
                <a16:creationId xmlns:a16="http://schemas.microsoft.com/office/drawing/2014/main" id="{537EB7E6-DBA0-BB87-E292-52574E7FDDDB}"/>
              </a:ext>
            </a:extLst>
          </p:cNvPr>
          <p:cNvSpPr/>
          <p:nvPr/>
        </p:nvSpPr>
        <p:spPr>
          <a:xfrm>
            <a:off x="6803829" y="1161789"/>
            <a:ext cx="498370" cy="1469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0EDC5338-1A0F-C34A-D8CD-49036D32BD2E}"/>
              </a:ext>
            </a:extLst>
          </p:cNvPr>
          <p:cNvPicPr>
            <a:picLocks noChangeAspect="1"/>
          </p:cNvPicPr>
          <p:nvPr/>
        </p:nvPicPr>
        <p:blipFill>
          <a:blip r:embed="rId4"/>
          <a:stretch>
            <a:fillRect/>
          </a:stretch>
        </p:blipFill>
        <p:spPr>
          <a:xfrm>
            <a:off x="5791859" y="4550072"/>
            <a:ext cx="2828160" cy="2186913"/>
          </a:xfrm>
          <a:prstGeom prst="rect">
            <a:avLst/>
          </a:prstGeom>
        </p:spPr>
      </p:pic>
      <p:pic>
        <p:nvPicPr>
          <p:cNvPr id="14" name="图片 13">
            <a:extLst>
              <a:ext uri="{FF2B5EF4-FFF2-40B4-BE49-F238E27FC236}">
                <a16:creationId xmlns:a16="http://schemas.microsoft.com/office/drawing/2014/main" id="{9724B51B-BA69-E7CC-28CC-F91AD2626ADE}"/>
              </a:ext>
            </a:extLst>
          </p:cNvPr>
          <p:cNvPicPr>
            <a:picLocks noChangeAspect="1"/>
          </p:cNvPicPr>
          <p:nvPr/>
        </p:nvPicPr>
        <p:blipFill>
          <a:blip r:embed="rId5"/>
          <a:stretch>
            <a:fillRect/>
          </a:stretch>
        </p:blipFill>
        <p:spPr>
          <a:xfrm>
            <a:off x="1821175" y="4447870"/>
            <a:ext cx="2901057" cy="2289115"/>
          </a:xfrm>
          <a:prstGeom prst="rect">
            <a:avLst/>
          </a:prstGeom>
        </p:spPr>
      </p:pic>
      <p:sp>
        <p:nvSpPr>
          <p:cNvPr id="16" name="文本框 15">
            <a:extLst>
              <a:ext uri="{FF2B5EF4-FFF2-40B4-BE49-F238E27FC236}">
                <a16:creationId xmlns:a16="http://schemas.microsoft.com/office/drawing/2014/main" id="{7AA34AAB-EE73-481A-7B8C-B6171560E446}"/>
              </a:ext>
            </a:extLst>
          </p:cNvPr>
          <p:cNvSpPr txBox="1"/>
          <p:nvPr/>
        </p:nvSpPr>
        <p:spPr>
          <a:xfrm>
            <a:off x="1435523" y="269066"/>
            <a:ext cx="6095276" cy="369332"/>
          </a:xfrm>
          <a:prstGeom prst="rect">
            <a:avLst/>
          </a:prstGeom>
          <a:noFill/>
        </p:spPr>
        <p:txBody>
          <a:bodyPr wrap="square">
            <a:spAutoFit/>
          </a:bodyPr>
          <a:lstStyle/>
          <a:p>
            <a:pPr algn="l"/>
            <a:r>
              <a:rPr lang="en-US" altLang="zh-CN" sz="1800" b="0" i="0" u="none" strike="noStrike" baseline="0" dirty="0" err="1">
                <a:solidFill>
                  <a:srgbClr val="131413"/>
                </a:solidFill>
                <a:latin typeface="Times-Roman"/>
              </a:rPr>
              <a:t>CLIP+CoOp</a:t>
            </a:r>
            <a:r>
              <a:rPr lang="en-US" altLang="zh-CN" sz="1800" b="0" i="0" u="none" strike="noStrike" baseline="0" dirty="0">
                <a:solidFill>
                  <a:srgbClr val="131413"/>
                </a:solidFill>
                <a:latin typeface="Times-Roman"/>
              </a:rPr>
              <a:t> is a strong few-shot learner</a:t>
            </a:r>
            <a:endParaRPr lang="zh-CN" altLang="en-US" dirty="0"/>
          </a:p>
        </p:txBody>
      </p:sp>
      <p:sp>
        <p:nvSpPr>
          <p:cNvPr id="18" name="文本框 17">
            <a:extLst>
              <a:ext uri="{FF2B5EF4-FFF2-40B4-BE49-F238E27FC236}">
                <a16:creationId xmlns:a16="http://schemas.microsoft.com/office/drawing/2014/main" id="{2447CDDA-E0AE-7C08-B19B-9C76C5058C0C}"/>
              </a:ext>
            </a:extLst>
          </p:cNvPr>
          <p:cNvSpPr txBox="1"/>
          <p:nvPr/>
        </p:nvSpPr>
        <p:spPr>
          <a:xfrm>
            <a:off x="6096000" y="189288"/>
            <a:ext cx="4834248" cy="646331"/>
          </a:xfrm>
          <a:prstGeom prst="rect">
            <a:avLst/>
          </a:prstGeom>
          <a:noFill/>
        </p:spPr>
        <p:txBody>
          <a:bodyPr wrap="square">
            <a:spAutoFit/>
          </a:bodyPr>
          <a:lstStyle/>
          <a:p>
            <a:pPr algn="l"/>
            <a:r>
              <a:rPr lang="en-US" altLang="zh-CN" sz="1800" b="0" i="0" u="none" strike="noStrike" baseline="0" dirty="0">
                <a:solidFill>
                  <a:srgbClr val="131413"/>
                </a:solidFill>
                <a:latin typeface="Times-Roman"/>
              </a:rPr>
              <a:t>Huge improvements are observed on specialized tasks namely </a:t>
            </a:r>
            <a:r>
              <a:rPr lang="en-US" altLang="zh-CN" sz="1800" b="0" i="0" u="none" strike="noStrike" baseline="0" dirty="0" err="1">
                <a:solidFill>
                  <a:srgbClr val="131413"/>
                </a:solidFill>
                <a:latin typeface="Times-Roman"/>
              </a:rPr>
              <a:t>EuroSAT</a:t>
            </a:r>
            <a:r>
              <a:rPr lang="en-US" altLang="zh-CN" sz="1800" b="0" i="0" u="none" strike="noStrike" baseline="0" dirty="0">
                <a:solidFill>
                  <a:srgbClr val="131413"/>
                </a:solidFill>
                <a:latin typeface="Times-Roman"/>
              </a:rPr>
              <a:t> and DTD</a:t>
            </a:r>
            <a:endParaRPr lang="zh-CN" altLang="en-US" dirty="0"/>
          </a:p>
        </p:txBody>
      </p:sp>
      <p:sp>
        <p:nvSpPr>
          <p:cNvPr id="20" name="文本框 19">
            <a:extLst>
              <a:ext uri="{FF2B5EF4-FFF2-40B4-BE49-F238E27FC236}">
                <a16:creationId xmlns:a16="http://schemas.microsoft.com/office/drawing/2014/main" id="{770FA8CE-541E-28C7-90BD-E0492EF50042}"/>
              </a:ext>
            </a:extLst>
          </p:cNvPr>
          <p:cNvSpPr txBox="1"/>
          <p:nvPr/>
        </p:nvSpPr>
        <p:spPr>
          <a:xfrm>
            <a:off x="8997708" y="4676455"/>
            <a:ext cx="3149364" cy="1200329"/>
          </a:xfrm>
          <a:prstGeom prst="rect">
            <a:avLst/>
          </a:prstGeom>
          <a:noFill/>
        </p:spPr>
        <p:txBody>
          <a:bodyPr wrap="square">
            <a:spAutoFit/>
          </a:bodyPr>
          <a:lstStyle/>
          <a:p>
            <a:pPr algn="l"/>
            <a:r>
              <a:rPr lang="en-US" altLang="zh-CN" sz="1800" b="0" i="0" u="none" strike="noStrike" baseline="0" dirty="0">
                <a:solidFill>
                  <a:srgbClr val="131413"/>
                </a:solidFill>
                <a:latin typeface="Times-Roman"/>
              </a:rPr>
              <a:t>seemingly an overfitting problem. A potential solution is to impose higher regularization like increasing the weight decay</a:t>
            </a:r>
            <a:endParaRPr lang="zh-CN" altLang="en-US" dirty="0"/>
          </a:p>
        </p:txBody>
      </p:sp>
      <p:sp>
        <p:nvSpPr>
          <p:cNvPr id="22" name="日期占位符 21">
            <a:extLst>
              <a:ext uri="{FF2B5EF4-FFF2-40B4-BE49-F238E27FC236}">
                <a16:creationId xmlns:a16="http://schemas.microsoft.com/office/drawing/2014/main" id="{DC09A060-6A1B-E4E6-C6FF-EB04117C8D20}"/>
              </a:ext>
            </a:extLst>
          </p:cNvPr>
          <p:cNvSpPr>
            <a:spLocks noGrp="1"/>
          </p:cNvSpPr>
          <p:nvPr>
            <p:ph type="dt" sz="half" idx="10"/>
          </p:nvPr>
        </p:nvSpPr>
        <p:spPr/>
        <p:txBody>
          <a:bodyPr/>
          <a:lstStyle/>
          <a:p>
            <a:fld id="{FFC86630-FAE8-4202-A7FB-0019598B6AFB}" type="datetime1">
              <a:rPr lang="zh-CN" altLang="en-US" smtClean="0"/>
              <a:t>2023/4/6</a:t>
            </a:fld>
            <a:endParaRPr lang="zh-CN" altLang="en-US"/>
          </a:p>
        </p:txBody>
      </p:sp>
      <p:sp>
        <p:nvSpPr>
          <p:cNvPr id="23" name="灯片编号占位符 22">
            <a:extLst>
              <a:ext uri="{FF2B5EF4-FFF2-40B4-BE49-F238E27FC236}">
                <a16:creationId xmlns:a16="http://schemas.microsoft.com/office/drawing/2014/main" id="{0886DF97-6619-BC53-FA95-921FDA9D0CFD}"/>
              </a:ext>
            </a:extLst>
          </p:cNvPr>
          <p:cNvSpPr>
            <a:spLocks noGrp="1"/>
          </p:cNvSpPr>
          <p:nvPr>
            <p:ph type="sldNum" sz="quarter" idx="12"/>
          </p:nvPr>
        </p:nvSpPr>
        <p:spPr/>
        <p:txBody>
          <a:bodyPr/>
          <a:lstStyle/>
          <a:p>
            <a:fld id="{5A8582E6-5C2F-42DB-BB2B-C4702E0DDA32}" type="slidenum">
              <a:rPr lang="zh-CN" altLang="en-US" smtClean="0"/>
              <a:t>15</a:t>
            </a:fld>
            <a:endParaRPr lang="zh-CN" altLang="en-US" dirty="0"/>
          </a:p>
        </p:txBody>
      </p:sp>
    </p:spTree>
    <p:extLst>
      <p:ext uri="{BB962C8B-B14F-4D97-AF65-F5344CB8AC3E}">
        <p14:creationId xmlns:p14="http://schemas.microsoft.com/office/powerpoint/2010/main" val="2147654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E202F0-A7E1-2E59-BCA3-E7F7D570E8AF}"/>
              </a:ext>
            </a:extLst>
          </p:cNvPr>
          <p:cNvSpPr>
            <a:spLocks noGrp="1"/>
          </p:cNvSpPr>
          <p:nvPr>
            <p:ph type="title"/>
          </p:nvPr>
        </p:nvSpPr>
        <p:spPr/>
        <p:txBody>
          <a:bodyPr/>
          <a:lstStyle/>
          <a:p>
            <a:r>
              <a:rPr lang="en-US" altLang="zh-CN" dirty="0"/>
              <a:t>Comparison with Linear Probe CLIP</a:t>
            </a:r>
            <a:endParaRPr lang="zh-CN" altLang="en-US" dirty="0"/>
          </a:p>
        </p:txBody>
      </p:sp>
      <p:pic>
        <p:nvPicPr>
          <p:cNvPr id="4" name="图片 3">
            <a:extLst>
              <a:ext uri="{FF2B5EF4-FFF2-40B4-BE49-F238E27FC236}">
                <a16:creationId xmlns:a16="http://schemas.microsoft.com/office/drawing/2014/main" id="{C34127D0-C4A2-E2D7-6664-F255C349001C}"/>
              </a:ext>
            </a:extLst>
          </p:cNvPr>
          <p:cNvPicPr>
            <a:picLocks noChangeAspect="1"/>
          </p:cNvPicPr>
          <p:nvPr/>
        </p:nvPicPr>
        <p:blipFill>
          <a:blip r:embed="rId2"/>
          <a:stretch>
            <a:fillRect/>
          </a:stretch>
        </p:blipFill>
        <p:spPr>
          <a:xfrm>
            <a:off x="1271565" y="1802798"/>
            <a:ext cx="2689391" cy="2149762"/>
          </a:xfrm>
          <a:prstGeom prst="rect">
            <a:avLst/>
          </a:prstGeom>
        </p:spPr>
      </p:pic>
      <p:sp>
        <p:nvSpPr>
          <p:cNvPr id="6" name="文本框 5">
            <a:extLst>
              <a:ext uri="{FF2B5EF4-FFF2-40B4-BE49-F238E27FC236}">
                <a16:creationId xmlns:a16="http://schemas.microsoft.com/office/drawing/2014/main" id="{216FA386-1583-1ECF-BDE7-82B0300193BC}"/>
              </a:ext>
            </a:extLst>
          </p:cNvPr>
          <p:cNvSpPr txBox="1"/>
          <p:nvPr/>
        </p:nvSpPr>
        <p:spPr>
          <a:xfrm>
            <a:off x="1078178" y="4544633"/>
            <a:ext cx="4027087" cy="646331"/>
          </a:xfrm>
          <a:prstGeom prst="rect">
            <a:avLst/>
          </a:prstGeom>
          <a:noFill/>
        </p:spPr>
        <p:txBody>
          <a:bodyPr wrap="square">
            <a:spAutoFit/>
          </a:bodyPr>
          <a:lstStyle/>
          <a:p>
            <a:pPr algn="l"/>
            <a:r>
              <a:rPr lang="en-US" altLang="zh-CN" sz="1800" b="0" i="0" u="none" strike="noStrike" baseline="0" dirty="0" err="1">
                <a:solidFill>
                  <a:srgbClr val="131413"/>
                </a:solidFill>
                <a:latin typeface="Times-Roman"/>
              </a:rPr>
              <a:t>CLIP+CoOp</a:t>
            </a:r>
            <a:r>
              <a:rPr lang="en-US" altLang="zh-CN" sz="1800" b="0" i="0" u="none" strike="noStrike" baseline="0" dirty="0">
                <a:solidFill>
                  <a:srgbClr val="131413"/>
                </a:solidFill>
                <a:latin typeface="Times-Roman"/>
              </a:rPr>
              <a:t> demonstrates clear advantages over the linear probe model</a:t>
            </a:r>
            <a:endParaRPr lang="zh-CN" altLang="en-US" dirty="0"/>
          </a:p>
        </p:txBody>
      </p:sp>
      <p:sp>
        <p:nvSpPr>
          <p:cNvPr id="8" name="文本框 7">
            <a:extLst>
              <a:ext uri="{FF2B5EF4-FFF2-40B4-BE49-F238E27FC236}">
                <a16:creationId xmlns:a16="http://schemas.microsoft.com/office/drawing/2014/main" id="{EEBBF8C7-F6E0-CC3E-1B11-FC2EC8BD3827}"/>
              </a:ext>
            </a:extLst>
          </p:cNvPr>
          <p:cNvSpPr txBox="1"/>
          <p:nvPr/>
        </p:nvSpPr>
        <p:spPr>
          <a:xfrm>
            <a:off x="1078178" y="5280820"/>
            <a:ext cx="3858075" cy="923330"/>
          </a:xfrm>
          <a:prstGeom prst="rect">
            <a:avLst/>
          </a:prstGeom>
          <a:noFill/>
        </p:spPr>
        <p:txBody>
          <a:bodyPr wrap="square">
            <a:spAutoFit/>
          </a:bodyPr>
          <a:lstStyle/>
          <a:p>
            <a:pPr algn="l"/>
            <a:r>
              <a:rPr lang="en-US" altLang="zh-CN" sz="1800" b="0" i="0" u="none" strike="noStrike" baseline="0" dirty="0">
                <a:solidFill>
                  <a:srgbClr val="131413"/>
                </a:solidFill>
                <a:latin typeface="Times-Roman"/>
              </a:rPr>
              <a:t>suggesting that </a:t>
            </a:r>
            <a:r>
              <a:rPr lang="en-US" altLang="zh-CN" sz="1800" b="0" i="0" u="none" strike="noStrike" baseline="0" dirty="0" err="1">
                <a:solidFill>
                  <a:srgbClr val="131413"/>
                </a:solidFill>
                <a:latin typeface="Times-Roman"/>
              </a:rPr>
              <a:t>CoOp</a:t>
            </a:r>
            <a:r>
              <a:rPr lang="en-US" altLang="zh-CN" sz="1800" b="0" i="0" u="none" strike="noStrike" baseline="0" dirty="0">
                <a:solidFill>
                  <a:srgbClr val="131413"/>
                </a:solidFill>
                <a:latin typeface="Times-Roman"/>
              </a:rPr>
              <a:t> is much more effective than learning a linear classifier from scratch for few-shot learning</a:t>
            </a:r>
            <a:endParaRPr lang="zh-CN" altLang="en-US" dirty="0"/>
          </a:p>
        </p:txBody>
      </p:sp>
      <p:pic>
        <p:nvPicPr>
          <p:cNvPr id="10" name="图片 9">
            <a:extLst>
              <a:ext uri="{FF2B5EF4-FFF2-40B4-BE49-F238E27FC236}">
                <a16:creationId xmlns:a16="http://schemas.microsoft.com/office/drawing/2014/main" id="{C5C481CF-1274-EBA6-5A2A-EB0740FE38D1}"/>
              </a:ext>
            </a:extLst>
          </p:cNvPr>
          <p:cNvPicPr>
            <a:picLocks noChangeAspect="1"/>
          </p:cNvPicPr>
          <p:nvPr/>
        </p:nvPicPr>
        <p:blipFill>
          <a:blip r:embed="rId3"/>
          <a:stretch>
            <a:fillRect/>
          </a:stretch>
        </p:blipFill>
        <p:spPr>
          <a:xfrm>
            <a:off x="5105265" y="1466362"/>
            <a:ext cx="5209044" cy="2103853"/>
          </a:xfrm>
          <a:prstGeom prst="rect">
            <a:avLst/>
          </a:prstGeom>
        </p:spPr>
      </p:pic>
      <p:sp>
        <p:nvSpPr>
          <p:cNvPr id="11" name="矩形 10">
            <a:extLst>
              <a:ext uri="{FF2B5EF4-FFF2-40B4-BE49-F238E27FC236}">
                <a16:creationId xmlns:a16="http://schemas.microsoft.com/office/drawing/2014/main" id="{CFA87B6D-3ACB-2B92-7436-5C9248846CA8}"/>
              </a:ext>
            </a:extLst>
          </p:cNvPr>
          <p:cNvSpPr/>
          <p:nvPr/>
        </p:nvSpPr>
        <p:spPr>
          <a:xfrm>
            <a:off x="994211" y="1623030"/>
            <a:ext cx="3896877" cy="4903446"/>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D0989E7D-3193-DD74-45A6-C9AFF3FCD59B}"/>
              </a:ext>
            </a:extLst>
          </p:cNvPr>
          <p:cNvPicPr>
            <a:picLocks noChangeAspect="1"/>
          </p:cNvPicPr>
          <p:nvPr/>
        </p:nvPicPr>
        <p:blipFill>
          <a:blip r:embed="rId4"/>
          <a:stretch>
            <a:fillRect/>
          </a:stretch>
        </p:blipFill>
        <p:spPr>
          <a:xfrm>
            <a:off x="5119367" y="3608552"/>
            <a:ext cx="2651882" cy="2125800"/>
          </a:xfrm>
          <a:prstGeom prst="rect">
            <a:avLst/>
          </a:prstGeom>
        </p:spPr>
      </p:pic>
      <p:pic>
        <p:nvPicPr>
          <p:cNvPr id="15" name="图片 14">
            <a:extLst>
              <a:ext uri="{FF2B5EF4-FFF2-40B4-BE49-F238E27FC236}">
                <a16:creationId xmlns:a16="http://schemas.microsoft.com/office/drawing/2014/main" id="{F3910BDD-42D8-1A4D-8919-4EC46AA65B94}"/>
              </a:ext>
            </a:extLst>
          </p:cNvPr>
          <p:cNvPicPr>
            <a:picLocks noChangeAspect="1"/>
          </p:cNvPicPr>
          <p:nvPr/>
        </p:nvPicPr>
        <p:blipFill>
          <a:blip r:embed="rId5"/>
          <a:stretch>
            <a:fillRect/>
          </a:stretch>
        </p:blipFill>
        <p:spPr>
          <a:xfrm>
            <a:off x="7911686" y="3671260"/>
            <a:ext cx="2547734" cy="1996689"/>
          </a:xfrm>
          <a:prstGeom prst="rect">
            <a:avLst/>
          </a:prstGeom>
        </p:spPr>
      </p:pic>
      <p:sp>
        <p:nvSpPr>
          <p:cNvPr id="17" name="文本框 16">
            <a:extLst>
              <a:ext uri="{FF2B5EF4-FFF2-40B4-BE49-F238E27FC236}">
                <a16:creationId xmlns:a16="http://schemas.microsoft.com/office/drawing/2014/main" id="{CABD8D61-A4FB-9872-B4CA-6AA2E4659C6C}"/>
              </a:ext>
            </a:extLst>
          </p:cNvPr>
          <p:cNvSpPr txBox="1"/>
          <p:nvPr/>
        </p:nvSpPr>
        <p:spPr>
          <a:xfrm>
            <a:off x="5343771" y="5751673"/>
            <a:ext cx="5729041" cy="646331"/>
          </a:xfrm>
          <a:prstGeom prst="rect">
            <a:avLst/>
          </a:prstGeom>
          <a:noFill/>
        </p:spPr>
        <p:txBody>
          <a:bodyPr wrap="square">
            <a:spAutoFit/>
          </a:bodyPr>
          <a:lstStyle/>
          <a:p>
            <a:pPr algn="l"/>
            <a:r>
              <a:rPr lang="en-US" altLang="zh-CN" sz="1800" b="0" i="0" u="none" strike="noStrike" baseline="0" dirty="0">
                <a:solidFill>
                  <a:srgbClr val="131413"/>
                </a:solidFill>
                <a:latin typeface="Times-Roman"/>
              </a:rPr>
              <a:t>linear probe model is comparable to </a:t>
            </a:r>
            <a:r>
              <a:rPr lang="en-US" altLang="zh-CN" sz="1800" b="0" i="0" u="none" strike="noStrike" baseline="0" dirty="0" err="1">
                <a:solidFill>
                  <a:srgbClr val="131413"/>
                </a:solidFill>
                <a:latin typeface="Times-Roman"/>
              </a:rPr>
              <a:t>CLIP+CoOp</a:t>
            </a:r>
            <a:r>
              <a:rPr lang="en-US" altLang="zh-CN" sz="1800" b="0" i="0" u="none" strike="noStrike" baseline="0" dirty="0">
                <a:solidFill>
                  <a:srgbClr val="131413"/>
                </a:solidFill>
                <a:latin typeface="Times-Roman"/>
              </a:rPr>
              <a:t> on the two specialized tasks / fine-grained datasets</a:t>
            </a:r>
          </a:p>
        </p:txBody>
      </p:sp>
      <p:sp>
        <p:nvSpPr>
          <p:cNvPr id="19" name="文本框 18">
            <a:extLst>
              <a:ext uri="{FF2B5EF4-FFF2-40B4-BE49-F238E27FC236}">
                <a16:creationId xmlns:a16="http://schemas.microsoft.com/office/drawing/2014/main" id="{25E15717-6177-0BB6-E223-5AA05ED932A6}"/>
              </a:ext>
            </a:extLst>
          </p:cNvPr>
          <p:cNvSpPr txBox="1"/>
          <p:nvPr/>
        </p:nvSpPr>
        <p:spPr>
          <a:xfrm>
            <a:off x="5343771" y="6415325"/>
            <a:ext cx="6162429" cy="369332"/>
          </a:xfrm>
          <a:prstGeom prst="rect">
            <a:avLst/>
          </a:prstGeom>
          <a:noFill/>
        </p:spPr>
        <p:txBody>
          <a:bodyPr wrap="square">
            <a:spAutoFit/>
          </a:bodyPr>
          <a:lstStyle/>
          <a:p>
            <a:pPr algn="l"/>
            <a:r>
              <a:rPr lang="en-US" altLang="zh-CN" sz="1800" b="0" i="0" u="none" strike="noStrike" baseline="0" dirty="0" err="1">
                <a:solidFill>
                  <a:srgbClr val="131413"/>
                </a:solidFill>
                <a:latin typeface="Times-Roman"/>
              </a:rPr>
              <a:t>CoOp’s</a:t>
            </a:r>
            <a:r>
              <a:rPr lang="en-US" altLang="zh-CN" sz="1800" b="0" i="0" u="none" strike="noStrike" baseline="0" dirty="0">
                <a:solidFill>
                  <a:srgbClr val="131413"/>
                </a:solidFill>
                <a:latin typeface="Times-Roman"/>
              </a:rPr>
              <a:t> CSC version can beat the linear probe CLIP</a:t>
            </a:r>
            <a:endParaRPr lang="zh-CN" altLang="en-US" dirty="0"/>
          </a:p>
        </p:txBody>
      </p:sp>
      <p:sp>
        <p:nvSpPr>
          <p:cNvPr id="21" name="日期占位符 20">
            <a:extLst>
              <a:ext uri="{FF2B5EF4-FFF2-40B4-BE49-F238E27FC236}">
                <a16:creationId xmlns:a16="http://schemas.microsoft.com/office/drawing/2014/main" id="{F68E905D-4C31-200F-9FF7-D1309072C3BB}"/>
              </a:ext>
            </a:extLst>
          </p:cNvPr>
          <p:cNvSpPr>
            <a:spLocks noGrp="1"/>
          </p:cNvSpPr>
          <p:nvPr>
            <p:ph type="dt" sz="half" idx="10"/>
          </p:nvPr>
        </p:nvSpPr>
        <p:spPr/>
        <p:txBody>
          <a:bodyPr/>
          <a:lstStyle/>
          <a:p>
            <a:fld id="{B748FA8D-3248-4FF5-81DE-0EE664716E56}" type="datetime1">
              <a:rPr lang="zh-CN" altLang="en-US" smtClean="0"/>
              <a:t>2023/4/6</a:t>
            </a:fld>
            <a:endParaRPr lang="zh-CN" altLang="en-US"/>
          </a:p>
        </p:txBody>
      </p:sp>
      <p:sp>
        <p:nvSpPr>
          <p:cNvPr id="22" name="灯片编号占位符 21">
            <a:extLst>
              <a:ext uri="{FF2B5EF4-FFF2-40B4-BE49-F238E27FC236}">
                <a16:creationId xmlns:a16="http://schemas.microsoft.com/office/drawing/2014/main" id="{5BCEC7CC-B48B-61E9-C68D-1B519A576C4D}"/>
              </a:ext>
            </a:extLst>
          </p:cNvPr>
          <p:cNvSpPr>
            <a:spLocks noGrp="1"/>
          </p:cNvSpPr>
          <p:nvPr>
            <p:ph type="sldNum" sz="quarter" idx="12"/>
          </p:nvPr>
        </p:nvSpPr>
        <p:spPr/>
        <p:txBody>
          <a:bodyPr/>
          <a:lstStyle/>
          <a:p>
            <a:fld id="{5A8582E6-5C2F-42DB-BB2B-C4702E0DDA32}" type="slidenum">
              <a:rPr lang="zh-CN" altLang="en-US" smtClean="0"/>
              <a:t>16</a:t>
            </a:fld>
            <a:endParaRPr lang="zh-CN" altLang="en-US" dirty="0"/>
          </a:p>
        </p:txBody>
      </p:sp>
    </p:spTree>
    <p:extLst>
      <p:ext uri="{BB962C8B-B14F-4D97-AF65-F5344CB8AC3E}">
        <p14:creationId xmlns:p14="http://schemas.microsoft.com/office/powerpoint/2010/main" val="2160846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09778-FD2F-E44E-BB22-7C0B7393063C}"/>
              </a:ext>
            </a:extLst>
          </p:cNvPr>
          <p:cNvSpPr>
            <a:spLocks noGrp="1"/>
          </p:cNvSpPr>
          <p:nvPr>
            <p:ph type="title"/>
          </p:nvPr>
        </p:nvSpPr>
        <p:spPr/>
        <p:txBody>
          <a:bodyPr/>
          <a:lstStyle/>
          <a:p>
            <a:r>
              <a:rPr lang="en-US" altLang="zh-CN" dirty="0"/>
              <a:t>Unified vs Class-Specific Context</a:t>
            </a:r>
            <a:endParaRPr lang="zh-CN" altLang="en-US" dirty="0"/>
          </a:p>
        </p:txBody>
      </p:sp>
      <p:pic>
        <p:nvPicPr>
          <p:cNvPr id="4" name="内容占位符 3">
            <a:extLst>
              <a:ext uri="{FF2B5EF4-FFF2-40B4-BE49-F238E27FC236}">
                <a16:creationId xmlns:a16="http://schemas.microsoft.com/office/drawing/2014/main" id="{2FD7DAEB-7B0D-0A41-90A9-11449176B91A}"/>
              </a:ext>
            </a:extLst>
          </p:cNvPr>
          <p:cNvPicPr>
            <a:picLocks noGrp="1" noChangeAspect="1"/>
          </p:cNvPicPr>
          <p:nvPr>
            <p:ph idx="1"/>
          </p:nvPr>
        </p:nvPicPr>
        <p:blipFill>
          <a:blip r:embed="rId2"/>
          <a:stretch>
            <a:fillRect/>
          </a:stretch>
        </p:blipFill>
        <p:spPr>
          <a:xfrm>
            <a:off x="8450284" y="3320758"/>
            <a:ext cx="3379765" cy="2624712"/>
          </a:xfrm>
          <a:prstGeom prst="rect">
            <a:avLst/>
          </a:prstGeom>
        </p:spPr>
      </p:pic>
      <p:pic>
        <p:nvPicPr>
          <p:cNvPr id="5" name="图片 4">
            <a:extLst>
              <a:ext uri="{FF2B5EF4-FFF2-40B4-BE49-F238E27FC236}">
                <a16:creationId xmlns:a16="http://schemas.microsoft.com/office/drawing/2014/main" id="{437E497F-0CC8-151C-5B26-D00212513C73}"/>
              </a:ext>
            </a:extLst>
          </p:cNvPr>
          <p:cNvPicPr>
            <a:picLocks noChangeAspect="1"/>
          </p:cNvPicPr>
          <p:nvPr/>
        </p:nvPicPr>
        <p:blipFill>
          <a:blip r:embed="rId3"/>
          <a:stretch>
            <a:fillRect/>
          </a:stretch>
        </p:blipFill>
        <p:spPr>
          <a:xfrm>
            <a:off x="676562" y="3260425"/>
            <a:ext cx="3588689" cy="2868615"/>
          </a:xfrm>
          <a:prstGeom prst="rect">
            <a:avLst/>
          </a:prstGeom>
        </p:spPr>
      </p:pic>
      <p:sp>
        <p:nvSpPr>
          <p:cNvPr id="7" name="文本框 6">
            <a:extLst>
              <a:ext uri="{FF2B5EF4-FFF2-40B4-BE49-F238E27FC236}">
                <a16:creationId xmlns:a16="http://schemas.microsoft.com/office/drawing/2014/main" id="{9057B78F-BFB5-1FA9-16AA-BDADD4E8F90D}"/>
              </a:ext>
            </a:extLst>
          </p:cNvPr>
          <p:cNvSpPr txBox="1"/>
          <p:nvPr/>
        </p:nvSpPr>
        <p:spPr>
          <a:xfrm>
            <a:off x="1068365" y="6177091"/>
            <a:ext cx="3548085" cy="646331"/>
          </a:xfrm>
          <a:prstGeom prst="rect">
            <a:avLst/>
          </a:prstGeom>
          <a:noFill/>
        </p:spPr>
        <p:txBody>
          <a:bodyPr wrap="square">
            <a:spAutoFit/>
          </a:bodyPr>
          <a:lstStyle/>
          <a:p>
            <a:pPr algn="l"/>
            <a:r>
              <a:rPr lang="en-US" altLang="zh-CN" sz="1800" b="0" i="0" u="none" strike="noStrike" baseline="0" dirty="0">
                <a:solidFill>
                  <a:srgbClr val="131413"/>
                </a:solidFill>
                <a:latin typeface="Times-Roman"/>
              </a:rPr>
              <a:t>On average, using unified context leads to better performance.</a:t>
            </a:r>
            <a:endParaRPr lang="zh-CN" altLang="en-US" dirty="0"/>
          </a:p>
        </p:txBody>
      </p:sp>
      <p:pic>
        <p:nvPicPr>
          <p:cNvPr id="9" name="图片 8">
            <a:extLst>
              <a:ext uri="{FF2B5EF4-FFF2-40B4-BE49-F238E27FC236}">
                <a16:creationId xmlns:a16="http://schemas.microsoft.com/office/drawing/2014/main" id="{4856F5D2-15E4-CC9E-22FE-C38EB1B4AF09}"/>
              </a:ext>
            </a:extLst>
          </p:cNvPr>
          <p:cNvPicPr>
            <a:picLocks noChangeAspect="1"/>
          </p:cNvPicPr>
          <p:nvPr/>
        </p:nvPicPr>
        <p:blipFill>
          <a:blip r:embed="rId4"/>
          <a:stretch>
            <a:fillRect/>
          </a:stretch>
        </p:blipFill>
        <p:spPr>
          <a:xfrm>
            <a:off x="998899" y="1505544"/>
            <a:ext cx="4775284" cy="1078519"/>
          </a:xfrm>
          <a:prstGeom prst="rect">
            <a:avLst/>
          </a:prstGeom>
        </p:spPr>
      </p:pic>
      <p:pic>
        <p:nvPicPr>
          <p:cNvPr id="11" name="图片 10">
            <a:extLst>
              <a:ext uri="{FF2B5EF4-FFF2-40B4-BE49-F238E27FC236}">
                <a16:creationId xmlns:a16="http://schemas.microsoft.com/office/drawing/2014/main" id="{02EDA478-C8AE-E113-2C0D-D96252A34B32}"/>
              </a:ext>
            </a:extLst>
          </p:cNvPr>
          <p:cNvPicPr>
            <a:picLocks noChangeAspect="1"/>
          </p:cNvPicPr>
          <p:nvPr/>
        </p:nvPicPr>
        <p:blipFill>
          <a:blip r:embed="rId5"/>
          <a:stretch>
            <a:fillRect/>
          </a:stretch>
        </p:blipFill>
        <p:spPr>
          <a:xfrm>
            <a:off x="6417819" y="1690688"/>
            <a:ext cx="2565400" cy="979983"/>
          </a:xfrm>
          <a:prstGeom prst="rect">
            <a:avLst/>
          </a:prstGeom>
        </p:spPr>
      </p:pic>
      <p:sp>
        <p:nvSpPr>
          <p:cNvPr id="13" name="文本框 12">
            <a:extLst>
              <a:ext uri="{FF2B5EF4-FFF2-40B4-BE49-F238E27FC236}">
                <a16:creationId xmlns:a16="http://schemas.microsoft.com/office/drawing/2014/main" id="{C987966D-5D53-1E91-9ABA-ACF65CD26157}"/>
              </a:ext>
            </a:extLst>
          </p:cNvPr>
          <p:cNvSpPr txBox="1"/>
          <p:nvPr/>
        </p:nvSpPr>
        <p:spPr>
          <a:xfrm>
            <a:off x="5218135" y="6181982"/>
            <a:ext cx="4933950" cy="646331"/>
          </a:xfrm>
          <a:prstGeom prst="rect">
            <a:avLst/>
          </a:prstGeom>
          <a:noFill/>
        </p:spPr>
        <p:txBody>
          <a:bodyPr wrap="square">
            <a:spAutoFit/>
          </a:bodyPr>
          <a:lstStyle/>
          <a:p>
            <a:pPr algn="l"/>
            <a:r>
              <a:rPr lang="en-US" altLang="zh-CN" sz="1800" b="0" i="0" u="none" strike="noStrike" baseline="0" dirty="0">
                <a:solidFill>
                  <a:srgbClr val="131413"/>
                </a:solidFill>
                <a:latin typeface="Times-Roman"/>
              </a:rPr>
              <a:t>CSC mostly underperforms unified context in challenging low-data scenarios (fewer than 8 shots</a:t>
            </a:r>
            <a:endParaRPr lang="zh-CN" altLang="en-US" dirty="0"/>
          </a:p>
        </p:txBody>
      </p:sp>
      <p:pic>
        <p:nvPicPr>
          <p:cNvPr id="15" name="图片 14">
            <a:extLst>
              <a:ext uri="{FF2B5EF4-FFF2-40B4-BE49-F238E27FC236}">
                <a16:creationId xmlns:a16="http://schemas.microsoft.com/office/drawing/2014/main" id="{6FECCCA9-F57A-4430-38DA-F7B566985702}"/>
              </a:ext>
            </a:extLst>
          </p:cNvPr>
          <p:cNvPicPr>
            <a:picLocks noChangeAspect="1"/>
          </p:cNvPicPr>
          <p:nvPr/>
        </p:nvPicPr>
        <p:blipFill>
          <a:blip r:embed="rId6"/>
          <a:stretch>
            <a:fillRect/>
          </a:stretch>
        </p:blipFill>
        <p:spPr>
          <a:xfrm>
            <a:off x="4875860" y="3296441"/>
            <a:ext cx="3246415" cy="2749696"/>
          </a:xfrm>
          <a:prstGeom prst="rect">
            <a:avLst/>
          </a:prstGeom>
        </p:spPr>
      </p:pic>
      <p:sp>
        <p:nvSpPr>
          <p:cNvPr id="17" name="日期占位符 16">
            <a:extLst>
              <a:ext uri="{FF2B5EF4-FFF2-40B4-BE49-F238E27FC236}">
                <a16:creationId xmlns:a16="http://schemas.microsoft.com/office/drawing/2014/main" id="{983502F9-2385-CB14-B5CC-0B8277898834}"/>
              </a:ext>
            </a:extLst>
          </p:cNvPr>
          <p:cNvSpPr>
            <a:spLocks noGrp="1"/>
          </p:cNvSpPr>
          <p:nvPr>
            <p:ph type="dt" sz="half" idx="10"/>
          </p:nvPr>
        </p:nvSpPr>
        <p:spPr/>
        <p:txBody>
          <a:bodyPr/>
          <a:lstStyle/>
          <a:p>
            <a:fld id="{C23E6AD6-2C61-48B3-B57F-EFD50FA3637C}" type="datetime1">
              <a:rPr lang="zh-CN" altLang="en-US" smtClean="0"/>
              <a:t>2023/4/6</a:t>
            </a:fld>
            <a:endParaRPr lang="zh-CN" altLang="en-US"/>
          </a:p>
        </p:txBody>
      </p:sp>
      <p:sp>
        <p:nvSpPr>
          <p:cNvPr id="18" name="灯片编号占位符 17">
            <a:extLst>
              <a:ext uri="{FF2B5EF4-FFF2-40B4-BE49-F238E27FC236}">
                <a16:creationId xmlns:a16="http://schemas.microsoft.com/office/drawing/2014/main" id="{0E4B771F-A232-5FBE-7788-0E73716AB43A}"/>
              </a:ext>
            </a:extLst>
          </p:cNvPr>
          <p:cNvSpPr>
            <a:spLocks noGrp="1"/>
          </p:cNvSpPr>
          <p:nvPr>
            <p:ph type="sldNum" sz="quarter" idx="12"/>
          </p:nvPr>
        </p:nvSpPr>
        <p:spPr/>
        <p:txBody>
          <a:bodyPr/>
          <a:lstStyle/>
          <a:p>
            <a:fld id="{5A8582E6-5C2F-42DB-BB2B-C4702E0DDA32}" type="slidenum">
              <a:rPr lang="zh-CN" altLang="en-US" smtClean="0"/>
              <a:t>17</a:t>
            </a:fld>
            <a:endParaRPr lang="zh-CN" altLang="en-US" dirty="0"/>
          </a:p>
        </p:txBody>
      </p:sp>
    </p:spTree>
    <p:extLst>
      <p:ext uri="{BB962C8B-B14F-4D97-AF65-F5344CB8AC3E}">
        <p14:creationId xmlns:p14="http://schemas.microsoft.com/office/powerpoint/2010/main" val="2740295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170C0-CDC5-37F8-552A-2CDAA36E1FBA}"/>
              </a:ext>
            </a:extLst>
          </p:cNvPr>
          <p:cNvSpPr>
            <a:spLocks noGrp="1"/>
          </p:cNvSpPr>
          <p:nvPr>
            <p:ph type="title"/>
          </p:nvPr>
        </p:nvSpPr>
        <p:spPr/>
        <p:txBody>
          <a:bodyPr/>
          <a:lstStyle/>
          <a:p>
            <a:r>
              <a:rPr lang="en-US" altLang="zh-CN" dirty="0"/>
              <a:t>Context Length</a:t>
            </a:r>
            <a:endParaRPr lang="zh-CN" altLang="en-US" dirty="0"/>
          </a:p>
        </p:txBody>
      </p:sp>
      <p:pic>
        <p:nvPicPr>
          <p:cNvPr id="5" name="内容占位符 4">
            <a:extLst>
              <a:ext uri="{FF2B5EF4-FFF2-40B4-BE49-F238E27FC236}">
                <a16:creationId xmlns:a16="http://schemas.microsoft.com/office/drawing/2014/main" id="{1228842B-E225-B341-3E97-8C831AF18170}"/>
              </a:ext>
            </a:extLst>
          </p:cNvPr>
          <p:cNvPicPr>
            <a:picLocks noGrp="1" noChangeAspect="1"/>
          </p:cNvPicPr>
          <p:nvPr>
            <p:ph idx="1"/>
          </p:nvPr>
        </p:nvPicPr>
        <p:blipFill>
          <a:blip r:embed="rId2"/>
          <a:stretch>
            <a:fillRect/>
          </a:stretch>
        </p:blipFill>
        <p:spPr>
          <a:xfrm>
            <a:off x="620357" y="2113639"/>
            <a:ext cx="11034301" cy="3713236"/>
          </a:xfrm>
        </p:spPr>
      </p:pic>
      <p:sp>
        <p:nvSpPr>
          <p:cNvPr id="7" name="文本框 6">
            <a:extLst>
              <a:ext uri="{FF2B5EF4-FFF2-40B4-BE49-F238E27FC236}">
                <a16:creationId xmlns:a16="http://schemas.microsoft.com/office/drawing/2014/main" id="{383D743A-4249-8839-FEC0-E3198E3FCF90}"/>
              </a:ext>
            </a:extLst>
          </p:cNvPr>
          <p:cNvSpPr txBox="1"/>
          <p:nvPr/>
        </p:nvSpPr>
        <p:spPr>
          <a:xfrm>
            <a:off x="1765571" y="5826875"/>
            <a:ext cx="9099550" cy="646331"/>
          </a:xfrm>
          <a:prstGeom prst="rect">
            <a:avLst/>
          </a:prstGeom>
          <a:noFill/>
        </p:spPr>
        <p:txBody>
          <a:bodyPr wrap="square">
            <a:spAutoFit/>
          </a:bodyPr>
          <a:lstStyle/>
          <a:p>
            <a:r>
              <a:rPr lang="en-US" altLang="zh-CN" dirty="0"/>
              <a:t>The results are expected: the more advanced the backbone, the better the performance. The gap between </a:t>
            </a:r>
            <a:r>
              <a:rPr lang="en-US" altLang="zh-CN" dirty="0" err="1"/>
              <a:t>CoOp</a:t>
            </a:r>
            <a:r>
              <a:rPr lang="en-US" altLang="zh-CN" dirty="0"/>
              <a:t> and hand-crafted prompts is significant across all architectures.</a:t>
            </a:r>
            <a:endParaRPr lang="zh-CN" altLang="en-US" dirty="0"/>
          </a:p>
        </p:txBody>
      </p:sp>
      <p:sp>
        <p:nvSpPr>
          <p:cNvPr id="11" name="文本框 10">
            <a:extLst>
              <a:ext uri="{FF2B5EF4-FFF2-40B4-BE49-F238E27FC236}">
                <a16:creationId xmlns:a16="http://schemas.microsoft.com/office/drawing/2014/main" id="{F67ABFDF-53AA-D87D-86CE-5D5D8B02AC6E}"/>
              </a:ext>
            </a:extLst>
          </p:cNvPr>
          <p:cNvSpPr txBox="1"/>
          <p:nvPr/>
        </p:nvSpPr>
        <p:spPr>
          <a:xfrm>
            <a:off x="3747524" y="1430229"/>
            <a:ext cx="8261018" cy="646331"/>
          </a:xfrm>
          <a:prstGeom prst="rect">
            <a:avLst/>
          </a:prstGeom>
          <a:noFill/>
        </p:spPr>
        <p:txBody>
          <a:bodyPr wrap="square">
            <a:spAutoFit/>
          </a:bodyPr>
          <a:lstStyle/>
          <a:p>
            <a:r>
              <a:rPr lang="en-US" altLang="zh-CN" dirty="0">
                <a:effectLst/>
              </a:rPr>
              <a:t>performance and that positioning the class token in the middle gains more momentum with longer context length.</a:t>
            </a:r>
            <a:endParaRPr lang="zh-CN" altLang="en-US" dirty="0"/>
          </a:p>
        </p:txBody>
      </p:sp>
      <p:sp>
        <p:nvSpPr>
          <p:cNvPr id="13" name="日期占位符 12">
            <a:extLst>
              <a:ext uri="{FF2B5EF4-FFF2-40B4-BE49-F238E27FC236}">
                <a16:creationId xmlns:a16="http://schemas.microsoft.com/office/drawing/2014/main" id="{A93944A7-7D15-1DAA-9962-C4B0B9345CD9}"/>
              </a:ext>
            </a:extLst>
          </p:cNvPr>
          <p:cNvSpPr>
            <a:spLocks noGrp="1"/>
          </p:cNvSpPr>
          <p:nvPr>
            <p:ph type="dt" sz="half" idx="10"/>
          </p:nvPr>
        </p:nvSpPr>
        <p:spPr/>
        <p:txBody>
          <a:bodyPr/>
          <a:lstStyle/>
          <a:p>
            <a:fld id="{53EAAF4F-2EF6-4CE0-B41D-532150646887}" type="datetime1">
              <a:rPr lang="zh-CN" altLang="en-US" smtClean="0"/>
              <a:t>2023/4/6</a:t>
            </a:fld>
            <a:endParaRPr lang="zh-CN" altLang="en-US"/>
          </a:p>
        </p:txBody>
      </p:sp>
      <p:sp>
        <p:nvSpPr>
          <p:cNvPr id="14" name="灯片编号占位符 13">
            <a:extLst>
              <a:ext uri="{FF2B5EF4-FFF2-40B4-BE49-F238E27FC236}">
                <a16:creationId xmlns:a16="http://schemas.microsoft.com/office/drawing/2014/main" id="{54E29554-37D2-BB3E-C484-E7F8812E9F69}"/>
              </a:ext>
            </a:extLst>
          </p:cNvPr>
          <p:cNvSpPr>
            <a:spLocks noGrp="1"/>
          </p:cNvSpPr>
          <p:nvPr>
            <p:ph type="sldNum" sz="quarter" idx="12"/>
          </p:nvPr>
        </p:nvSpPr>
        <p:spPr/>
        <p:txBody>
          <a:bodyPr/>
          <a:lstStyle/>
          <a:p>
            <a:fld id="{5A8582E6-5C2F-42DB-BB2B-C4702E0DDA32}" type="slidenum">
              <a:rPr lang="zh-CN" altLang="en-US" smtClean="0"/>
              <a:t>18</a:t>
            </a:fld>
            <a:endParaRPr lang="zh-CN" altLang="en-US" dirty="0"/>
          </a:p>
        </p:txBody>
      </p:sp>
    </p:spTree>
    <p:extLst>
      <p:ext uri="{BB962C8B-B14F-4D97-AF65-F5344CB8AC3E}">
        <p14:creationId xmlns:p14="http://schemas.microsoft.com/office/powerpoint/2010/main" val="3827847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AA45D6-A073-6B59-EC08-E4EFE581D347}"/>
              </a:ext>
            </a:extLst>
          </p:cNvPr>
          <p:cNvSpPr>
            <a:spLocks noGrp="1"/>
          </p:cNvSpPr>
          <p:nvPr>
            <p:ph type="title"/>
          </p:nvPr>
        </p:nvSpPr>
        <p:spPr>
          <a:xfrm>
            <a:off x="338025" y="365125"/>
            <a:ext cx="11015775" cy="1325563"/>
          </a:xfrm>
        </p:spPr>
        <p:txBody>
          <a:bodyPr>
            <a:normAutofit/>
          </a:bodyPr>
          <a:lstStyle/>
          <a:p>
            <a:r>
              <a:rPr lang="en-US" altLang="zh-CN" dirty="0"/>
              <a:t>Comparison with Prompt </a:t>
            </a:r>
            <a:r>
              <a:rPr lang="en-US" altLang="zh-CN" dirty="0" err="1"/>
              <a:t>Ensembling</a:t>
            </a:r>
            <a:r>
              <a:rPr lang="en-US" altLang="zh-CN" dirty="0"/>
              <a:t>/ Initialization/Fine-tuning Methods</a:t>
            </a:r>
            <a:endParaRPr lang="zh-CN" altLang="en-US" dirty="0"/>
          </a:p>
        </p:txBody>
      </p:sp>
      <p:sp>
        <p:nvSpPr>
          <p:cNvPr id="3" name="内容占位符 2">
            <a:extLst>
              <a:ext uri="{FF2B5EF4-FFF2-40B4-BE49-F238E27FC236}">
                <a16:creationId xmlns:a16="http://schemas.microsoft.com/office/drawing/2014/main" id="{8B6BD84A-3431-F15D-6AC6-3BF1F541FD97}"/>
              </a:ext>
            </a:extLst>
          </p:cNvPr>
          <p:cNvSpPr>
            <a:spLocks noGrp="1"/>
          </p:cNvSpPr>
          <p:nvPr>
            <p:ph idx="1"/>
          </p:nvPr>
        </p:nvSpPr>
        <p:spPr/>
        <p:txBody>
          <a:bodyPr/>
          <a:lstStyle/>
          <a:p>
            <a:pPr algn="l"/>
            <a:r>
              <a:rPr lang="en-US" altLang="zh-CN" sz="1800" b="0" i="0" u="none" strike="noStrike" baseline="0" dirty="0">
                <a:solidFill>
                  <a:srgbClr val="131413"/>
                </a:solidFill>
                <a:latin typeface="Times-Roman"/>
              </a:rPr>
              <a:t>The authors of CLIP have suggested that additional improvements can be obtained by </a:t>
            </a:r>
            <a:r>
              <a:rPr lang="en-US" altLang="zh-CN" sz="1800" b="0" i="0" u="none" strike="noStrike" baseline="0" dirty="0" err="1">
                <a:solidFill>
                  <a:srgbClr val="131413"/>
                </a:solidFill>
                <a:latin typeface="Times-Roman"/>
              </a:rPr>
              <a:t>ensembling</a:t>
            </a:r>
            <a:r>
              <a:rPr lang="en-US" altLang="zh-CN" sz="1800" b="0" i="0" u="none" strike="noStrike" baseline="0" dirty="0">
                <a:solidFill>
                  <a:srgbClr val="131413"/>
                </a:solidFill>
                <a:latin typeface="Times-Roman"/>
              </a:rPr>
              <a:t> over multiple zero-shot classifiers generated using different hand-crafted prompts</a:t>
            </a:r>
          </a:p>
          <a:p>
            <a:pPr algn="l"/>
            <a:endParaRPr lang="en-US" altLang="zh-CN" sz="1800" dirty="0">
              <a:solidFill>
                <a:srgbClr val="131413"/>
              </a:solidFill>
              <a:latin typeface="Times-Roman"/>
            </a:endParaRPr>
          </a:p>
          <a:p>
            <a:pPr algn="l"/>
            <a:r>
              <a:rPr lang="en-US" altLang="zh-CN" sz="1800" b="0" i="0" u="none" strike="noStrike" baseline="0" dirty="0">
                <a:solidFill>
                  <a:srgbClr val="131413"/>
                </a:solidFill>
                <a:latin typeface="Times-Roman"/>
              </a:rPr>
              <a:t>“a photo of the large [CLASS].”</a:t>
            </a:r>
          </a:p>
          <a:p>
            <a:pPr algn="l"/>
            <a:r>
              <a:rPr lang="en-US" altLang="zh-CN" sz="1800" b="0" i="0" u="none" strike="noStrike" baseline="0" dirty="0">
                <a:solidFill>
                  <a:srgbClr val="131413"/>
                </a:solidFill>
                <a:latin typeface="Times-Roman"/>
              </a:rPr>
              <a:t>“a bad photo of the [CLASS].” </a:t>
            </a:r>
          </a:p>
          <a:p>
            <a:pPr algn="l"/>
            <a:r>
              <a:rPr lang="en-US" altLang="zh-CN" sz="1800" b="0" i="0" u="none" strike="noStrike" baseline="0" dirty="0">
                <a:solidFill>
                  <a:srgbClr val="131413"/>
                </a:solidFill>
                <a:latin typeface="Times-Roman"/>
              </a:rPr>
              <a:t>“a origami [CLASS].”</a:t>
            </a:r>
          </a:p>
          <a:p>
            <a:pPr algn="l"/>
            <a:endParaRPr lang="en-US" altLang="zh-CN" sz="1800" b="0" i="0" u="none" strike="noStrike" baseline="0" dirty="0">
              <a:solidFill>
                <a:srgbClr val="131413"/>
              </a:solidFill>
              <a:latin typeface="Times-Roman"/>
            </a:endParaRPr>
          </a:p>
          <a:p>
            <a:pPr algn="l"/>
            <a:endParaRPr lang="en-US" altLang="zh-CN" sz="1800" b="0" i="0" u="none" strike="noStrike" baseline="0" dirty="0">
              <a:solidFill>
                <a:srgbClr val="131413"/>
              </a:solidFill>
              <a:latin typeface="Times-Roman"/>
            </a:endParaRPr>
          </a:p>
        </p:txBody>
      </p:sp>
      <p:pic>
        <p:nvPicPr>
          <p:cNvPr id="5" name="图片 4">
            <a:extLst>
              <a:ext uri="{FF2B5EF4-FFF2-40B4-BE49-F238E27FC236}">
                <a16:creationId xmlns:a16="http://schemas.microsoft.com/office/drawing/2014/main" id="{0440CC9F-1CE5-45F7-965D-61F5972204BA}"/>
              </a:ext>
            </a:extLst>
          </p:cNvPr>
          <p:cNvPicPr>
            <a:picLocks noChangeAspect="1"/>
          </p:cNvPicPr>
          <p:nvPr/>
        </p:nvPicPr>
        <p:blipFill>
          <a:blip r:embed="rId2"/>
          <a:stretch>
            <a:fillRect/>
          </a:stretch>
        </p:blipFill>
        <p:spPr>
          <a:xfrm>
            <a:off x="5258474" y="2461512"/>
            <a:ext cx="4925241" cy="2028780"/>
          </a:xfrm>
          <a:prstGeom prst="rect">
            <a:avLst/>
          </a:prstGeom>
        </p:spPr>
      </p:pic>
      <p:pic>
        <p:nvPicPr>
          <p:cNvPr id="7" name="图片 6">
            <a:extLst>
              <a:ext uri="{FF2B5EF4-FFF2-40B4-BE49-F238E27FC236}">
                <a16:creationId xmlns:a16="http://schemas.microsoft.com/office/drawing/2014/main" id="{9D5C74A1-4EFD-3873-9D33-FEF81014EB78}"/>
              </a:ext>
            </a:extLst>
          </p:cNvPr>
          <p:cNvPicPr>
            <a:picLocks noChangeAspect="1"/>
          </p:cNvPicPr>
          <p:nvPr/>
        </p:nvPicPr>
        <p:blipFill>
          <a:blip r:embed="rId3"/>
          <a:stretch>
            <a:fillRect/>
          </a:stretch>
        </p:blipFill>
        <p:spPr>
          <a:xfrm>
            <a:off x="5304387" y="4661317"/>
            <a:ext cx="5084070" cy="1344620"/>
          </a:xfrm>
          <a:prstGeom prst="rect">
            <a:avLst/>
          </a:prstGeom>
        </p:spPr>
      </p:pic>
      <p:pic>
        <p:nvPicPr>
          <p:cNvPr id="9" name="图片 8">
            <a:extLst>
              <a:ext uri="{FF2B5EF4-FFF2-40B4-BE49-F238E27FC236}">
                <a16:creationId xmlns:a16="http://schemas.microsoft.com/office/drawing/2014/main" id="{A9185EAF-144E-83A3-1807-B3B8EBF3587E}"/>
              </a:ext>
            </a:extLst>
          </p:cNvPr>
          <p:cNvPicPr>
            <a:picLocks noChangeAspect="1"/>
          </p:cNvPicPr>
          <p:nvPr/>
        </p:nvPicPr>
        <p:blipFill>
          <a:blip r:embed="rId4"/>
          <a:stretch>
            <a:fillRect/>
          </a:stretch>
        </p:blipFill>
        <p:spPr>
          <a:xfrm>
            <a:off x="838200" y="4238310"/>
            <a:ext cx="4107778" cy="2290334"/>
          </a:xfrm>
          <a:prstGeom prst="rect">
            <a:avLst/>
          </a:prstGeom>
        </p:spPr>
      </p:pic>
      <p:sp>
        <p:nvSpPr>
          <p:cNvPr id="11" name="日期占位符 10">
            <a:extLst>
              <a:ext uri="{FF2B5EF4-FFF2-40B4-BE49-F238E27FC236}">
                <a16:creationId xmlns:a16="http://schemas.microsoft.com/office/drawing/2014/main" id="{A76741A5-0727-0175-8DA7-CC84A52E559C}"/>
              </a:ext>
            </a:extLst>
          </p:cNvPr>
          <p:cNvSpPr>
            <a:spLocks noGrp="1"/>
          </p:cNvSpPr>
          <p:nvPr>
            <p:ph type="dt" sz="half" idx="10"/>
          </p:nvPr>
        </p:nvSpPr>
        <p:spPr/>
        <p:txBody>
          <a:bodyPr/>
          <a:lstStyle/>
          <a:p>
            <a:fld id="{2D2D9B66-F47C-4EEA-91A3-A26D6343E4A7}" type="datetime1">
              <a:rPr lang="zh-CN" altLang="en-US" smtClean="0"/>
              <a:t>2023/4/6</a:t>
            </a:fld>
            <a:endParaRPr lang="zh-CN" altLang="en-US"/>
          </a:p>
        </p:txBody>
      </p:sp>
      <p:sp>
        <p:nvSpPr>
          <p:cNvPr id="12" name="灯片编号占位符 11">
            <a:extLst>
              <a:ext uri="{FF2B5EF4-FFF2-40B4-BE49-F238E27FC236}">
                <a16:creationId xmlns:a16="http://schemas.microsoft.com/office/drawing/2014/main" id="{3389072A-E8C2-D1A0-A039-B11145F895E5}"/>
              </a:ext>
            </a:extLst>
          </p:cNvPr>
          <p:cNvSpPr>
            <a:spLocks noGrp="1"/>
          </p:cNvSpPr>
          <p:nvPr>
            <p:ph type="sldNum" sz="quarter" idx="12"/>
          </p:nvPr>
        </p:nvSpPr>
        <p:spPr/>
        <p:txBody>
          <a:bodyPr/>
          <a:lstStyle/>
          <a:p>
            <a:fld id="{5A8582E6-5C2F-42DB-BB2B-C4702E0DDA32}" type="slidenum">
              <a:rPr lang="zh-CN" altLang="en-US" smtClean="0"/>
              <a:t>19</a:t>
            </a:fld>
            <a:endParaRPr lang="zh-CN" altLang="en-US" dirty="0"/>
          </a:p>
        </p:txBody>
      </p:sp>
    </p:spTree>
    <p:extLst>
      <p:ext uri="{BB962C8B-B14F-4D97-AF65-F5344CB8AC3E}">
        <p14:creationId xmlns:p14="http://schemas.microsoft.com/office/powerpoint/2010/main" val="3241448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C4727CC-8F81-9539-267A-77317DD0F33B}"/>
              </a:ext>
            </a:extLst>
          </p:cNvPr>
          <p:cNvPicPr>
            <a:picLocks noChangeAspect="1"/>
          </p:cNvPicPr>
          <p:nvPr/>
        </p:nvPicPr>
        <p:blipFill>
          <a:blip r:embed="rId2"/>
          <a:stretch>
            <a:fillRect/>
          </a:stretch>
        </p:blipFill>
        <p:spPr>
          <a:xfrm>
            <a:off x="1291427" y="930411"/>
            <a:ext cx="9700152" cy="2280860"/>
          </a:xfrm>
          <a:prstGeom prst="rect">
            <a:avLst/>
          </a:prstGeom>
        </p:spPr>
      </p:pic>
      <p:pic>
        <p:nvPicPr>
          <p:cNvPr id="7" name="图片 6">
            <a:extLst>
              <a:ext uri="{FF2B5EF4-FFF2-40B4-BE49-F238E27FC236}">
                <a16:creationId xmlns:a16="http://schemas.microsoft.com/office/drawing/2014/main" id="{9C4D6CFE-5DEE-1293-52D5-4CB0AE437D11}"/>
              </a:ext>
            </a:extLst>
          </p:cNvPr>
          <p:cNvPicPr>
            <a:picLocks noChangeAspect="1"/>
          </p:cNvPicPr>
          <p:nvPr/>
        </p:nvPicPr>
        <p:blipFill>
          <a:blip r:embed="rId3"/>
          <a:stretch>
            <a:fillRect/>
          </a:stretch>
        </p:blipFill>
        <p:spPr>
          <a:xfrm>
            <a:off x="1417103" y="3948982"/>
            <a:ext cx="3647644" cy="835367"/>
          </a:xfrm>
          <a:prstGeom prst="rect">
            <a:avLst/>
          </a:prstGeom>
        </p:spPr>
      </p:pic>
      <p:sp>
        <p:nvSpPr>
          <p:cNvPr id="8" name="文本框 7">
            <a:extLst>
              <a:ext uri="{FF2B5EF4-FFF2-40B4-BE49-F238E27FC236}">
                <a16:creationId xmlns:a16="http://schemas.microsoft.com/office/drawing/2014/main" id="{F7B4FE01-BA46-EBE9-897A-3495169FF3BB}"/>
              </a:ext>
            </a:extLst>
          </p:cNvPr>
          <p:cNvSpPr txBox="1"/>
          <p:nvPr/>
        </p:nvSpPr>
        <p:spPr>
          <a:xfrm>
            <a:off x="6933838" y="3948982"/>
            <a:ext cx="2314169" cy="369332"/>
          </a:xfrm>
          <a:prstGeom prst="rect">
            <a:avLst/>
          </a:prstGeom>
          <a:noFill/>
        </p:spPr>
        <p:txBody>
          <a:bodyPr wrap="square" rtlCol="0">
            <a:spAutoFit/>
          </a:bodyPr>
          <a:lstStyle/>
          <a:p>
            <a:r>
              <a:rPr lang="en-US" altLang="zh-CN" dirty="0"/>
              <a:t>CLIP</a:t>
            </a:r>
            <a:endParaRPr lang="zh-CN" altLang="en-US" dirty="0"/>
          </a:p>
        </p:txBody>
      </p:sp>
      <p:sp>
        <p:nvSpPr>
          <p:cNvPr id="9" name="文本框 8">
            <a:extLst>
              <a:ext uri="{FF2B5EF4-FFF2-40B4-BE49-F238E27FC236}">
                <a16:creationId xmlns:a16="http://schemas.microsoft.com/office/drawing/2014/main" id="{86A4A115-06FE-B6E2-AC8C-4C0C1288C083}"/>
              </a:ext>
            </a:extLst>
          </p:cNvPr>
          <p:cNvSpPr txBox="1"/>
          <p:nvPr/>
        </p:nvSpPr>
        <p:spPr>
          <a:xfrm>
            <a:off x="6933837" y="4462033"/>
            <a:ext cx="2314169" cy="369332"/>
          </a:xfrm>
          <a:prstGeom prst="rect">
            <a:avLst/>
          </a:prstGeom>
          <a:noFill/>
        </p:spPr>
        <p:txBody>
          <a:bodyPr wrap="square" rtlCol="0">
            <a:spAutoFit/>
          </a:bodyPr>
          <a:lstStyle/>
          <a:p>
            <a:r>
              <a:rPr lang="en-US" altLang="zh-CN" dirty="0"/>
              <a:t>Citations: 4.4K</a:t>
            </a:r>
            <a:endParaRPr lang="zh-CN" altLang="en-US" dirty="0"/>
          </a:p>
        </p:txBody>
      </p:sp>
      <p:sp>
        <p:nvSpPr>
          <p:cNvPr id="11" name="日期占位符 10">
            <a:extLst>
              <a:ext uri="{FF2B5EF4-FFF2-40B4-BE49-F238E27FC236}">
                <a16:creationId xmlns:a16="http://schemas.microsoft.com/office/drawing/2014/main" id="{6C842820-4A61-FF1A-E658-D82D8FA6D887}"/>
              </a:ext>
            </a:extLst>
          </p:cNvPr>
          <p:cNvSpPr>
            <a:spLocks noGrp="1"/>
          </p:cNvSpPr>
          <p:nvPr>
            <p:ph type="dt" sz="half" idx="10"/>
          </p:nvPr>
        </p:nvSpPr>
        <p:spPr/>
        <p:txBody>
          <a:bodyPr/>
          <a:lstStyle/>
          <a:p>
            <a:fld id="{FC48EF27-C280-407B-9182-E873E4BFDC91}" type="datetime1">
              <a:rPr lang="zh-CN" altLang="en-US" smtClean="0"/>
              <a:t>2023/4/6</a:t>
            </a:fld>
            <a:endParaRPr lang="zh-CN" altLang="en-US"/>
          </a:p>
        </p:txBody>
      </p:sp>
      <p:sp>
        <p:nvSpPr>
          <p:cNvPr id="12" name="灯片编号占位符 11">
            <a:extLst>
              <a:ext uri="{FF2B5EF4-FFF2-40B4-BE49-F238E27FC236}">
                <a16:creationId xmlns:a16="http://schemas.microsoft.com/office/drawing/2014/main" id="{0696D743-088B-1347-0551-E112BC08B81D}"/>
              </a:ext>
            </a:extLst>
          </p:cNvPr>
          <p:cNvSpPr>
            <a:spLocks noGrp="1"/>
          </p:cNvSpPr>
          <p:nvPr>
            <p:ph type="sldNum" sz="quarter" idx="12"/>
          </p:nvPr>
        </p:nvSpPr>
        <p:spPr/>
        <p:txBody>
          <a:bodyPr/>
          <a:lstStyle/>
          <a:p>
            <a:fld id="{5A8582E6-5C2F-42DB-BB2B-C4702E0DDA32}" type="slidenum">
              <a:rPr lang="zh-CN" altLang="en-US" smtClean="0"/>
              <a:t>2</a:t>
            </a:fld>
            <a:endParaRPr lang="zh-CN" altLang="en-US"/>
          </a:p>
        </p:txBody>
      </p:sp>
    </p:spTree>
    <p:extLst>
      <p:ext uri="{BB962C8B-B14F-4D97-AF65-F5344CB8AC3E}">
        <p14:creationId xmlns:p14="http://schemas.microsoft.com/office/powerpoint/2010/main" val="2181761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D1AE6A-644A-F2AE-448D-4114D7D51349}"/>
              </a:ext>
            </a:extLst>
          </p:cNvPr>
          <p:cNvSpPr>
            <a:spLocks noGrp="1"/>
          </p:cNvSpPr>
          <p:nvPr>
            <p:ph type="title"/>
          </p:nvPr>
        </p:nvSpPr>
        <p:spPr/>
        <p:txBody>
          <a:bodyPr/>
          <a:lstStyle/>
          <a:p>
            <a:r>
              <a:rPr lang="en-US" altLang="zh-CN" dirty="0"/>
              <a:t>Interpreting the Learned Prompts</a:t>
            </a:r>
            <a:endParaRPr lang="zh-CN" altLang="en-US" dirty="0"/>
          </a:p>
        </p:txBody>
      </p:sp>
      <p:pic>
        <p:nvPicPr>
          <p:cNvPr id="5" name="内容占位符 4">
            <a:extLst>
              <a:ext uri="{FF2B5EF4-FFF2-40B4-BE49-F238E27FC236}">
                <a16:creationId xmlns:a16="http://schemas.microsoft.com/office/drawing/2014/main" id="{AE25A486-9100-0C0B-8A2C-DD1EDD37C4C8}"/>
              </a:ext>
            </a:extLst>
          </p:cNvPr>
          <p:cNvPicPr>
            <a:picLocks noGrp="1" noChangeAspect="1"/>
          </p:cNvPicPr>
          <p:nvPr>
            <p:ph idx="1"/>
          </p:nvPr>
        </p:nvPicPr>
        <p:blipFill>
          <a:blip r:embed="rId2"/>
          <a:stretch>
            <a:fillRect/>
          </a:stretch>
        </p:blipFill>
        <p:spPr>
          <a:xfrm>
            <a:off x="1596702" y="2568596"/>
            <a:ext cx="8504560" cy="4351338"/>
          </a:xfrm>
        </p:spPr>
      </p:pic>
      <p:pic>
        <p:nvPicPr>
          <p:cNvPr id="6" name="图片 5">
            <a:extLst>
              <a:ext uri="{FF2B5EF4-FFF2-40B4-BE49-F238E27FC236}">
                <a16:creationId xmlns:a16="http://schemas.microsoft.com/office/drawing/2014/main" id="{3CD78B70-261B-F5D0-ECCB-F8682E450E99}"/>
              </a:ext>
            </a:extLst>
          </p:cNvPr>
          <p:cNvPicPr>
            <a:picLocks noChangeAspect="1"/>
          </p:cNvPicPr>
          <p:nvPr/>
        </p:nvPicPr>
        <p:blipFill>
          <a:blip r:embed="rId3"/>
          <a:stretch>
            <a:fillRect/>
          </a:stretch>
        </p:blipFill>
        <p:spPr>
          <a:xfrm>
            <a:off x="1529778" y="1415154"/>
            <a:ext cx="3703826" cy="837264"/>
          </a:xfrm>
          <a:prstGeom prst="rect">
            <a:avLst/>
          </a:prstGeom>
        </p:spPr>
      </p:pic>
      <p:sp>
        <p:nvSpPr>
          <p:cNvPr id="7" name="矩形 6">
            <a:extLst>
              <a:ext uri="{FF2B5EF4-FFF2-40B4-BE49-F238E27FC236}">
                <a16:creationId xmlns:a16="http://schemas.microsoft.com/office/drawing/2014/main" id="{62309C5E-7D00-3EDA-768F-28737C5296E7}"/>
              </a:ext>
            </a:extLst>
          </p:cNvPr>
          <p:cNvSpPr/>
          <p:nvPr/>
        </p:nvSpPr>
        <p:spPr>
          <a:xfrm>
            <a:off x="5425729" y="3765947"/>
            <a:ext cx="1126748" cy="2470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F8F6731E-BCEF-AFB1-E69C-B4168E43206C}"/>
              </a:ext>
            </a:extLst>
          </p:cNvPr>
          <p:cNvSpPr/>
          <p:nvPr/>
        </p:nvSpPr>
        <p:spPr>
          <a:xfrm>
            <a:off x="5425729" y="4364713"/>
            <a:ext cx="1126748" cy="2470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F2EB8DBF-A2A6-D10E-8264-DC07AE1301FE}"/>
              </a:ext>
            </a:extLst>
          </p:cNvPr>
          <p:cNvSpPr txBox="1"/>
          <p:nvPr/>
        </p:nvSpPr>
        <p:spPr>
          <a:xfrm>
            <a:off x="5233604" y="1442271"/>
            <a:ext cx="5830203" cy="1077218"/>
          </a:xfrm>
          <a:prstGeom prst="rect">
            <a:avLst/>
          </a:prstGeom>
          <a:noFill/>
        </p:spPr>
        <p:txBody>
          <a:bodyPr wrap="square">
            <a:spAutoFit/>
          </a:bodyPr>
          <a:lstStyle/>
          <a:p>
            <a:r>
              <a:rPr lang="en-US" altLang="zh-CN" sz="1600" dirty="0"/>
              <a:t>Overall, we are unable to draw any firm conclusion based on the observations because using nearest words to interpret the learned prompts could be inaccurate—the semantics of the vectors is not necessarily correlated with the nearest words.</a:t>
            </a:r>
            <a:endParaRPr lang="zh-CN" altLang="en-US" sz="1600" dirty="0"/>
          </a:p>
        </p:txBody>
      </p:sp>
      <p:sp>
        <p:nvSpPr>
          <p:cNvPr id="12" name="日期占位符 11">
            <a:extLst>
              <a:ext uri="{FF2B5EF4-FFF2-40B4-BE49-F238E27FC236}">
                <a16:creationId xmlns:a16="http://schemas.microsoft.com/office/drawing/2014/main" id="{94F64D68-80E3-C36A-CD2B-ED5730C625EA}"/>
              </a:ext>
            </a:extLst>
          </p:cNvPr>
          <p:cNvSpPr>
            <a:spLocks noGrp="1"/>
          </p:cNvSpPr>
          <p:nvPr>
            <p:ph type="dt" sz="half" idx="10"/>
          </p:nvPr>
        </p:nvSpPr>
        <p:spPr/>
        <p:txBody>
          <a:bodyPr/>
          <a:lstStyle/>
          <a:p>
            <a:fld id="{1AC68D7D-1A63-48B1-992A-125B73ADE29F}" type="datetime1">
              <a:rPr lang="zh-CN" altLang="en-US" smtClean="0"/>
              <a:t>2023/4/6</a:t>
            </a:fld>
            <a:endParaRPr lang="zh-CN" altLang="en-US"/>
          </a:p>
        </p:txBody>
      </p:sp>
      <p:sp>
        <p:nvSpPr>
          <p:cNvPr id="13" name="灯片编号占位符 12">
            <a:extLst>
              <a:ext uri="{FF2B5EF4-FFF2-40B4-BE49-F238E27FC236}">
                <a16:creationId xmlns:a16="http://schemas.microsoft.com/office/drawing/2014/main" id="{114157A5-4A9F-41BA-D1AE-800311E60542}"/>
              </a:ext>
            </a:extLst>
          </p:cNvPr>
          <p:cNvSpPr>
            <a:spLocks noGrp="1"/>
          </p:cNvSpPr>
          <p:nvPr>
            <p:ph type="sldNum" sz="quarter" idx="12"/>
          </p:nvPr>
        </p:nvSpPr>
        <p:spPr/>
        <p:txBody>
          <a:bodyPr/>
          <a:lstStyle/>
          <a:p>
            <a:fld id="{5A8582E6-5C2F-42DB-BB2B-C4702E0DDA32}" type="slidenum">
              <a:rPr lang="zh-CN" altLang="en-US" smtClean="0"/>
              <a:t>20</a:t>
            </a:fld>
            <a:endParaRPr lang="zh-CN" altLang="en-US" dirty="0"/>
          </a:p>
        </p:txBody>
      </p:sp>
    </p:spTree>
    <p:extLst>
      <p:ext uri="{BB962C8B-B14F-4D97-AF65-F5344CB8AC3E}">
        <p14:creationId xmlns:p14="http://schemas.microsoft.com/office/powerpoint/2010/main" val="2704837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FE0A97E-7E45-C4CE-6E53-04E6AFA2CFA0}"/>
              </a:ext>
            </a:extLst>
          </p:cNvPr>
          <p:cNvPicPr>
            <a:picLocks noChangeAspect="1"/>
          </p:cNvPicPr>
          <p:nvPr/>
        </p:nvPicPr>
        <p:blipFill>
          <a:blip r:embed="rId2"/>
          <a:stretch>
            <a:fillRect/>
          </a:stretch>
        </p:blipFill>
        <p:spPr>
          <a:xfrm>
            <a:off x="1660823" y="1580172"/>
            <a:ext cx="8698043" cy="3697655"/>
          </a:xfrm>
          <a:prstGeom prst="rect">
            <a:avLst/>
          </a:prstGeom>
        </p:spPr>
      </p:pic>
      <p:sp>
        <p:nvSpPr>
          <p:cNvPr id="6" name="文本框 5">
            <a:extLst>
              <a:ext uri="{FF2B5EF4-FFF2-40B4-BE49-F238E27FC236}">
                <a16:creationId xmlns:a16="http://schemas.microsoft.com/office/drawing/2014/main" id="{A124AF04-75EB-2FF4-5115-16B05204ADA9}"/>
              </a:ext>
            </a:extLst>
          </p:cNvPr>
          <p:cNvSpPr txBox="1"/>
          <p:nvPr/>
        </p:nvSpPr>
        <p:spPr>
          <a:xfrm>
            <a:off x="2812539" y="5508068"/>
            <a:ext cx="2097486" cy="369332"/>
          </a:xfrm>
          <a:prstGeom prst="rect">
            <a:avLst/>
          </a:prstGeom>
          <a:noFill/>
        </p:spPr>
        <p:txBody>
          <a:bodyPr wrap="square" rtlCol="0">
            <a:spAutoFit/>
          </a:bodyPr>
          <a:lstStyle/>
          <a:p>
            <a:r>
              <a:rPr lang="en-US" altLang="zh-CN" dirty="0"/>
              <a:t>Citations:140+</a:t>
            </a:r>
            <a:endParaRPr lang="zh-CN" altLang="en-US" dirty="0"/>
          </a:p>
        </p:txBody>
      </p:sp>
      <p:sp>
        <p:nvSpPr>
          <p:cNvPr id="8" name="日期占位符 7">
            <a:extLst>
              <a:ext uri="{FF2B5EF4-FFF2-40B4-BE49-F238E27FC236}">
                <a16:creationId xmlns:a16="http://schemas.microsoft.com/office/drawing/2014/main" id="{D9A2246C-5475-82F7-4CCF-80BA20ADBAA5}"/>
              </a:ext>
            </a:extLst>
          </p:cNvPr>
          <p:cNvSpPr>
            <a:spLocks noGrp="1"/>
          </p:cNvSpPr>
          <p:nvPr>
            <p:ph type="dt" sz="half" idx="10"/>
          </p:nvPr>
        </p:nvSpPr>
        <p:spPr/>
        <p:txBody>
          <a:bodyPr/>
          <a:lstStyle/>
          <a:p>
            <a:fld id="{C8346DAE-1525-4464-8698-3DE470A4724F}" type="datetime1">
              <a:rPr lang="zh-CN" altLang="en-US" smtClean="0"/>
              <a:t>2023/4/6</a:t>
            </a:fld>
            <a:endParaRPr lang="zh-CN" altLang="en-US"/>
          </a:p>
        </p:txBody>
      </p:sp>
      <p:sp>
        <p:nvSpPr>
          <p:cNvPr id="9" name="灯片编号占位符 8">
            <a:extLst>
              <a:ext uri="{FF2B5EF4-FFF2-40B4-BE49-F238E27FC236}">
                <a16:creationId xmlns:a16="http://schemas.microsoft.com/office/drawing/2014/main" id="{EF74260A-F790-51CD-81D2-AB391EA00014}"/>
              </a:ext>
            </a:extLst>
          </p:cNvPr>
          <p:cNvSpPr>
            <a:spLocks noGrp="1"/>
          </p:cNvSpPr>
          <p:nvPr>
            <p:ph type="sldNum" sz="quarter" idx="12"/>
          </p:nvPr>
        </p:nvSpPr>
        <p:spPr/>
        <p:txBody>
          <a:bodyPr/>
          <a:lstStyle/>
          <a:p>
            <a:fld id="{5A8582E6-5C2F-42DB-BB2B-C4702E0DDA32}" type="slidenum">
              <a:rPr lang="zh-CN" altLang="en-US" smtClean="0"/>
              <a:t>21</a:t>
            </a:fld>
            <a:endParaRPr lang="zh-CN" altLang="en-US" dirty="0"/>
          </a:p>
        </p:txBody>
      </p:sp>
    </p:spTree>
    <p:extLst>
      <p:ext uri="{BB962C8B-B14F-4D97-AF65-F5344CB8AC3E}">
        <p14:creationId xmlns:p14="http://schemas.microsoft.com/office/powerpoint/2010/main" val="3069395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D000A0-5BDD-20D4-F12D-C9B4AD3725A1}"/>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3D03B6AE-E2E7-9183-5933-719154DBF089}"/>
              </a:ext>
            </a:extLst>
          </p:cNvPr>
          <p:cNvPicPr>
            <a:picLocks noGrp="1" noChangeAspect="1"/>
          </p:cNvPicPr>
          <p:nvPr>
            <p:ph idx="1"/>
          </p:nvPr>
        </p:nvPicPr>
        <p:blipFill>
          <a:blip r:embed="rId2"/>
          <a:stretch>
            <a:fillRect/>
          </a:stretch>
        </p:blipFill>
        <p:spPr>
          <a:xfrm>
            <a:off x="989878" y="365125"/>
            <a:ext cx="10515600" cy="4146150"/>
          </a:xfrm>
        </p:spPr>
      </p:pic>
      <p:sp>
        <p:nvSpPr>
          <p:cNvPr id="7" name="文本框 6">
            <a:extLst>
              <a:ext uri="{FF2B5EF4-FFF2-40B4-BE49-F238E27FC236}">
                <a16:creationId xmlns:a16="http://schemas.microsoft.com/office/drawing/2014/main" id="{7271306D-E8EC-C06D-2C74-157BC5ED3D86}"/>
              </a:ext>
            </a:extLst>
          </p:cNvPr>
          <p:cNvSpPr txBox="1"/>
          <p:nvPr/>
        </p:nvSpPr>
        <p:spPr>
          <a:xfrm>
            <a:off x="838201" y="4547286"/>
            <a:ext cx="10342614" cy="1754326"/>
          </a:xfrm>
          <a:prstGeom prst="rect">
            <a:avLst/>
          </a:prstGeom>
          <a:noFill/>
        </p:spPr>
        <p:txBody>
          <a:bodyPr wrap="square">
            <a:spAutoFit/>
          </a:bodyPr>
          <a:lstStyle/>
          <a:p>
            <a:pPr algn="l"/>
            <a:r>
              <a:rPr lang="en-US" altLang="zh-CN" sz="1800" b="0" i="0" u="none" strike="noStrike" baseline="0" dirty="0">
                <a:solidFill>
                  <a:srgbClr val="000000"/>
                </a:solidFill>
                <a:latin typeface="NimbusRomNo9L-Regu"/>
              </a:rPr>
              <a:t>The context learned by </a:t>
            </a:r>
            <a:r>
              <a:rPr lang="en-US" altLang="zh-CN" sz="1800" b="0" i="0" u="none" strike="noStrike" baseline="0" dirty="0" err="1">
                <a:solidFill>
                  <a:srgbClr val="000000"/>
                </a:solidFill>
                <a:latin typeface="NimbusRomNo9L-Regu"/>
              </a:rPr>
              <a:t>CoOp</a:t>
            </a:r>
            <a:r>
              <a:rPr lang="en-US" altLang="zh-CN" sz="1800" b="0" i="0" u="none" strike="noStrike" baseline="0" dirty="0">
                <a:solidFill>
                  <a:srgbClr val="000000"/>
                </a:solidFill>
                <a:latin typeface="NimbusRomNo9L-Regu"/>
              </a:rPr>
              <a:t> works well in distinguishing the base classes but </a:t>
            </a:r>
            <a:r>
              <a:rPr lang="en-US" altLang="zh-CN" sz="1800" b="0" i="0" u="none" strike="noStrike" baseline="0" dirty="0">
                <a:solidFill>
                  <a:srgbClr val="FF0000"/>
                </a:solidFill>
                <a:latin typeface="NimbusRomNo9L-Regu"/>
              </a:rPr>
              <a:t>suffers a significant drop </a:t>
            </a:r>
            <a:r>
              <a:rPr lang="en-US" altLang="zh-CN" sz="1800" b="0" i="0" u="none" strike="noStrike" baseline="0" dirty="0">
                <a:solidFill>
                  <a:srgbClr val="000000"/>
                </a:solidFill>
                <a:latin typeface="NimbusRomNo9L-Regu"/>
              </a:rPr>
              <a:t>in accuracy when it is transferred to the </a:t>
            </a:r>
            <a:r>
              <a:rPr lang="en-US" altLang="zh-CN" sz="1800" b="0" i="0" u="none" strike="noStrike" baseline="0" dirty="0">
                <a:solidFill>
                  <a:srgbClr val="FF0000"/>
                </a:solidFill>
                <a:latin typeface="NimbusRomNo9L-Regu"/>
              </a:rPr>
              <a:t>new (unseen) classes</a:t>
            </a:r>
            <a:r>
              <a:rPr lang="en-US" altLang="zh-CN" sz="1800" b="0" i="0" u="none" strike="noStrike" baseline="0" dirty="0">
                <a:solidFill>
                  <a:srgbClr val="000000"/>
                </a:solidFill>
                <a:latin typeface="NimbusRomNo9L-Regu"/>
              </a:rPr>
              <a:t>,—even though the task’s nature remains the same, i.e., recognizing scenes. </a:t>
            </a:r>
          </a:p>
          <a:p>
            <a:pPr algn="l"/>
            <a:endParaRPr lang="en-US" altLang="zh-CN" dirty="0">
              <a:solidFill>
                <a:srgbClr val="000000"/>
              </a:solidFill>
              <a:latin typeface="NimbusRomNo9L-Regu"/>
            </a:endParaRPr>
          </a:p>
          <a:p>
            <a:pPr algn="l"/>
            <a:r>
              <a:rPr lang="en-US" altLang="zh-CN" sz="1800" b="0" i="0" u="none" strike="noStrike" baseline="0" dirty="0">
                <a:solidFill>
                  <a:srgbClr val="000000"/>
                </a:solidFill>
                <a:latin typeface="NimbusRomNo9L-Regu"/>
              </a:rPr>
              <a:t>The results suggest that the </a:t>
            </a:r>
            <a:r>
              <a:rPr lang="en-US" altLang="zh-CN" sz="1800" b="0" i="0" u="none" strike="noStrike" baseline="0" dirty="0">
                <a:solidFill>
                  <a:srgbClr val="FF0000"/>
                </a:solidFill>
                <a:latin typeface="NimbusRomNo9L-Regu"/>
              </a:rPr>
              <a:t>learned context overfits the base classes</a:t>
            </a:r>
            <a:r>
              <a:rPr lang="en-US" altLang="zh-CN" sz="1800" b="0" i="0" u="none" strike="noStrike" baseline="0" dirty="0">
                <a:solidFill>
                  <a:srgbClr val="000000"/>
                </a:solidFill>
                <a:latin typeface="NimbusRomNo9L-Regu"/>
              </a:rPr>
              <a:t>, thus failing to capture more generalizable elements that are vital for broader scene recognition.</a:t>
            </a:r>
            <a:endParaRPr lang="zh-CN" altLang="en-US" dirty="0"/>
          </a:p>
        </p:txBody>
      </p:sp>
      <p:sp>
        <p:nvSpPr>
          <p:cNvPr id="9" name="日期占位符 8">
            <a:extLst>
              <a:ext uri="{FF2B5EF4-FFF2-40B4-BE49-F238E27FC236}">
                <a16:creationId xmlns:a16="http://schemas.microsoft.com/office/drawing/2014/main" id="{A2C47B18-2520-297C-6C55-64B28D61F216}"/>
              </a:ext>
            </a:extLst>
          </p:cNvPr>
          <p:cNvSpPr>
            <a:spLocks noGrp="1"/>
          </p:cNvSpPr>
          <p:nvPr>
            <p:ph type="dt" sz="half" idx="10"/>
          </p:nvPr>
        </p:nvSpPr>
        <p:spPr/>
        <p:txBody>
          <a:bodyPr/>
          <a:lstStyle/>
          <a:p>
            <a:fld id="{0A64CF25-1F15-4F2F-B6BC-29C97B48239F}" type="datetime1">
              <a:rPr lang="zh-CN" altLang="en-US" smtClean="0"/>
              <a:t>2023/4/6</a:t>
            </a:fld>
            <a:endParaRPr lang="zh-CN" altLang="en-US"/>
          </a:p>
        </p:txBody>
      </p:sp>
      <p:sp>
        <p:nvSpPr>
          <p:cNvPr id="10" name="灯片编号占位符 9">
            <a:extLst>
              <a:ext uri="{FF2B5EF4-FFF2-40B4-BE49-F238E27FC236}">
                <a16:creationId xmlns:a16="http://schemas.microsoft.com/office/drawing/2014/main" id="{87A5B947-6A2E-ABE0-BB45-CF23B24A2BA3}"/>
              </a:ext>
            </a:extLst>
          </p:cNvPr>
          <p:cNvSpPr>
            <a:spLocks noGrp="1"/>
          </p:cNvSpPr>
          <p:nvPr>
            <p:ph type="sldNum" sz="quarter" idx="12"/>
          </p:nvPr>
        </p:nvSpPr>
        <p:spPr/>
        <p:txBody>
          <a:bodyPr/>
          <a:lstStyle/>
          <a:p>
            <a:fld id="{5A8582E6-5C2F-42DB-BB2B-C4702E0DDA32}" type="slidenum">
              <a:rPr lang="zh-CN" altLang="en-US" smtClean="0"/>
              <a:t>22</a:t>
            </a:fld>
            <a:endParaRPr lang="zh-CN" altLang="en-US" dirty="0"/>
          </a:p>
        </p:txBody>
      </p:sp>
    </p:spTree>
    <p:extLst>
      <p:ext uri="{BB962C8B-B14F-4D97-AF65-F5344CB8AC3E}">
        <p14:creationId xmlns:p14="http://schemas.microsoft.com/office/powerpoint/2010/main" val="2483235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3B924091-4F1E-9AFE-D81F-E3A7A2A7E581}"/>
              </a:ext>
            </a:extLst>
          </p:cNvPr>
          <p:cNvPicPr>
            <a:picLocks noGrp="1" noChangeAspect="1"/>
          </p:cNvPicPr>
          <p:nvPr>
            <p:ph idx="1"/>
          </p:nvPr>
        </p:nvPicPr>
        <p:blipFill>
          <a:blip r:embed="rId3"/>
          <a:stretch>
            <a:fillRect/>
          </a:stretch>
        </p:blipFill>
        <p:spPr>
          <a:xfrm>
            <a:off x="1860467" y="1475021"/>
            <a:ext cx="8608298" cy="4029805"/>
          </a:xfrm>
          <a:prstGeom prst="rect">
            <a:avLst/>
          </a:prstGeom>
        </p:spPr>
      </p:pic>
      <p:sp>
        <p:nvSpPr>
          <p:cNvPr id="6" name="文本框 5">
            <a:extLst>
              <a:ext uri="{FF2B5EF4-FFF2-40B4-BE49-F238E27FC236}">
                <a16:creationId xmlns:a16="http://schemas.microsoft.com/office/drawing/2014/main" id="{97BA8543-319E-EF24-DDBD-2988564B1012}"/>
              </a:ext>
            </a:extLst>
          </p:cNvPr>
          <p:cNvSpPr txBox="1"/>
          <p:nvPr/>
        </p:nvSpPr>
        <p:spPr>
          <a:xfrm>
            <a:off x="806059" y="5755892"/>
            <a:ext cx="10816788" cy="923330"/>
          </a:xfrm>
          <a:prstGeom prst="rect">
            <a:avLst/>
          </a:prstGeom>
          <a:noFill/>
        </p:spPr>
        <p:txBody>
          <a:bodyPr wrap="square">
            <a:spAutoFit/>
          </a:bodyPr>
          <a:lstStyle/>
          <a:p>
            <a:pPr algn="l"/>
            <a:r>
              <a:rPr lang="en-US" altLang="zh-CN" sz="1800" b="0" i="0" u="none" strike="noStrike" baseline="0" dirty="0">
                <a:latin typeface="NimbusRomNo9L-Regu"/>
              </a:rPr>
              <a:t>We argue that such a problem is caused by </a:t>
            </a:r>
            <a:r>
              <a:rPr lang="en-US" altLang="zh-CN" sz="1800" b="0" i="0" u="none" strike="noStrike" baseline="0" dirty="0" err="1">
                <a:latin typeface="NimbusRomNo9L-Regu"/>
              </a:rPr>
              <a:t>CoOp’s</a:t>
            </a:r>
            <a:r>
              <a:rPr lang="en-US" altLang="zh-CN" sz="1800" b="0" i="0" u="none" strike="noStrike" baseline="0" dirty="0">
                <a:latin typeface="NimbusRomNo9L-Regu"/>
              </a:rPr>
              <a:t> static design: </a:t>
            </a:r>
            <a:r>
              <a:rPr lang="en-US" altLang="zh-CN" sz="1800" b="0" i="0" u="none" strike="noStrike" baseline="0" dirty="0">
                <a:solidFill>
                  <a:srgbClr val="FF0000"/>
                </a:solidFill>
                <a:latin typeface="NimbusRomNo9L-Regu"/>
              </a:rPr>
              <a:t>the context, which is fixed once learned</a:t>
            </a:r>
            <a:r>
              <a:rPr lang="en-US" altLang="zh-CN" sz="1800" b="0" i="0" u="none" strike="noStrike" baseline="0" dirty="0">
                <a:latin typeface="NimbusRomNo9L-Regu"/>
              </a:rPr>
              <a:t>, is optimized only for a specific set of (training) classes. On the contrary, </a:t>
            </a:r>
            <a:r>
              <a:rPr lang="en-US" altLang="zh-CN" sz="1800" b="0" i="0" u="none" strike="noStrike" baseline="0" dirty="0">
                <a:solidFill>
                  <a:srgbClr val="FF0000"/>
                </a:solidFill>
                <a:latin typeface="NimbusRomNo9L-Regu"/>
              </a:rPr>
              <a:t>the manually-designed prompts </a:t>
            </a:r>
            <a:r>
              <a:rPr lang="en-US" altLang="zh-CN" sz="1800" b="0" i="0" u="none" strike="noStrike" baseline="0" dirty="0">
                <a:latin typeface="NimbusRomNo9L-Regu"/>
              </a:rPr>
              <a:t>adopted by the zero-shot method are relatively generalizable.</a:t>
            </a:r>
            <a:endParaRPr lang="zh-CN" altLang="en-US" dirty="0"/>
          </a:p>
        </p:txBody>
      </p:sp>
      <p:sp>
        <p:nvSpPr>
          <p:cNvPr id="8" name="文本框 7">
            <a:extLst>
              <a:ext uri="{FF2B5EF4-FFF2-40B4-BE49-F238E27FC236}">
                <a16:creationId xmlns:a16="http://schemas.microsoft.com/office/drawing/2014/main" id="{2B416E56-C770-3D43-9535-751D298F3C0D}"/>
              </a:ext>
            </a:extLst>
          </p:cNvPr>
          <p:cNvSpPr txBox="1"/>
          <p:nvPr/>
        </p:nvSpPr>
        <p:spPr>
          <a:xfrm>
            <a:off x="5760627" y="361775"/>
            <a:ext cx="2199079" cy="369332"/>
          </a:xfrm>
          <a:prstGeom prst="rect">
            <a:avLst/>
          </a:prstGeom>
          <a:noFill/>
        </p:spPr>
        <p:txBody>
          <a:bodyPr wrap="square">
            <a:spAutoFit/>
          </a:bodyPr>
          <a:lstStyle/>
          <a:p>
            <a:r>
              <a:rPr lang="en-US" altLang="zh-CN" sz="1800" b="0" i="0" u="none" strike="noStrike" baseline="0" dirty="0">
                <a:solidFill>
                  <a:srgbClr val="131413"/>
                </a:solidFill>
                <a:latin typeface="Times-Roman"/>
              </a:rPr>
              <a:t>a photo of a [CLASS]</a:t>
            </a:r>
            <a:endParaRPr lang="zh-CN" altLang="en-US" dirty="0"/>
          </a:p>
        </p:txBody>
      </p:sp>
      <p:pic>
        <p:nvPicPr>
          <p:cNvPr id="9" name="图片 8">
            <a:extLst>
              <a:ext uri="{FF2B5EF4-FFF2-40B4-BE49-F238E27FC236}">
                <a16:creationId xmlns:a16="http://schemas.microsoft.com/office/drawing/2014/main" id="{09E3A8B3-B9C4-8AC9-1C91-893A3D7AF67F}"/>
              </a:ext>
            </a:extLst>
          </p:cNvPr>
          <p:cNvPicPr>
            <a:picLocks noChangeAspect="1"/>
          </p:cNvPicPr>
          <p:nvPr/>
        </p:nvPicPr>
        <p:blipFill rotWithShape="1">
          <a:blip r:embed="rId4"/>
          <a:srcRect t="41765" r="23245"/>
          <a:stretch/>
        </p:blipFill>
        <p:spPr>
          <a:xfrm>
            <a:off x="1659911" y="302650"/>
            <a:ext cx="2842875" cy="487582"/>
          </a:xfrm>
          <a:prstGeom prst="rect">
            <a:avLst/>
          </a:prstGeom>
        </p:spPr>
      </p:pic>
      <p:sp>
        <p:nvSpPr>
          <p:cNvPr id="11" name="日期占位符 10">
            <a:extLst>
              <a:ext uri="{FF2B5EF4-FFF2-40B4-BE49-F238E27FC236}">
                <a16:creationId xmlns:a16="http://schemas.microsoft.com/office/drawing/2014/main" id="{F7A2FC2C-C3F8-9A3A-4A52-53DF672B7CE6}"/>
              </a:ext>
            </a:extLst>
          </p:cNvPr>
          <p:cNvSpPr>
            <a:spLocks noGrp="1"/>
          </p:cNvSpPr>
          <p:nvPr>
            <p:ph type="dt" sz="half" idx="10"/>
          </p:nvPr>
        </p:nvSpPr>
        <p:spPr/>
        <p:txBody>
          <a:bodyPr/>
          <a:lstStyle/>
          <a:p>
            <a:fld id="{B1225C0A-A545-4BDD-A092-EA332DCF6272}" type="datetime1">
              <a:rPr lang="zh-CN" altLang="en-US" smtClean="0"/>
              <a:t>2023/4/6</a:t>
            </a:fld>
            <a:endParaRPr lang="zh-CN" altLang="en-US"/>
          </a:p>
        </p:txBody>
      </p:sp>
      <p:sp>
        <p:nvSpPr>
          <p:cNvPr id="12" name="灯片编号占位符 11">
            <a:extLst>
              <a:ext uri="{FF2B5EF4-FFF2-40B4-BE49-F238E27FC236}">
                <a16:creationId xmlns:a16="http://schemas.microsoft.com/office/drawing/2014/main" id="{E0AEA072-4372-03BF-980A-541FB335C0D1}"/>
              </a:ext>
            </a:extLst>
          </p:cNvPr>
          <p:cNvSpPr>
            <a:spLocks noGrp="1"/>
          </p:cNvSpPr>
          <p:nvPr>
            <p:ph type="sldNum" sz="quarter" idx="12"/>
          </p:nvPr>
        </p:nvSpPr>
        <p:spPr/>
        <p:txBody>
          <a:bodyPr/>
          <a:lstStyle/>
          <a:p>
            <a:fld id="{5A8582E6-5C2F-42DB-BB2B-C4702E0DDA32}" type="slidenum">
              <a:rPr lang="zh-CN" altLang="en-US" smtClean="0"/>
              <a:t>23</a:t>
            </a:fld>
            <a:endParaRPr lang="zh-CN" altLang="en-US" dirty="0"/>
          </a:p>
        </p:txBody>
      </p:sp>
    </p:spTree>
    <p:extLst>
      <p:ext uri="{BB962C8B-B14F-4D97-AF65-F5344CB8AC3E}">
        <p14:creationId xmlns:p14="http://schemas.microsoft.com/office/powerpoint/2010/main" val="2213743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C8CB28-06C9-ABD2-5D8C-811847B76D5F}"/>
              </a:ext>
            </a:extLst>
          </p:cNvPr>
          <p:cNvSpPr>
            <a:spLocks noGrp="1"/>
          </p:cNvSpPr>
          <p:nvPr>
            <p:ph type="title"/>
          </p:nvPr>
        </p:nvSpPr>
        <p:spPr/>
        <p:txBody>
          <a:bodyPr/>
          <a:lstStyle/>
          <a:p>
            <a:r>
              <a:rPr lang="en-US" altLang="zh-CN" dirty="0" err="1"/>
              <a:t>CoCoOp</a:t>
            </a:r>
            <a:r>
              <a:rPr lang="en-US" altLang="zh-CN" dirty="0"/>
              <a:t>: Conditional Context Optimization</a:t>
            </a:r>
            <a:endParaRPr lang="zh-CN" altLang="en-US" dirty="0"/>
          </a:p>
        </p:txBody>
      </p:sp>
      <p:pic>
        <p:nvPicPr>
          <p:cNvPr id="7" name="图片 6">
            <a:extLst>
              <a:ext uri="{FF2B5EF4-FFF2-40B4-BE49-F238E27FC236}">
                <a16:creationId xmlns:a16="http://schemas.microsoft.com/office/drawing/2014/main" id="{D9467E40-048F-EDD5-DD8D-8E46CADE3BD3}"/>
              </a:ext>
            </a:extLst>
          </p:cNvPr>
          <p:cNvPicPr>
            <a:picLocks noChangeAspect="1"/>
          </p:cNvPicPr>
          <p:nvPr/>
        </p:nvPicPr>
        <p:blipFill>
          <a:blip r:embed="rId2"/>
          <a:stretch>
            <a:fillRect/>
          </a:stretch>
        </p:blipFill>
        <p:spPr>
          <a:xfrm>
            <a:off x="853060" y="2317419"/>
            <a:ext cx="5686880" cy="3954453"/>
          </a:xfrm>
          <a:prstGeom prst="rect">
            <a:avLst/>
          </a:prstGeom>
        </p:spPr>
      </p:pic>
      <p:sp>
        <p:nvSpPr>
          <p:cNvPr id="8" name="矩形 7">
            <a:extLst>
              <a:ext uri="{FF2B5EF4-FFF2-40B4-BE49-F238E27FC236}">
                <a16:creationId xmlns:a16="http://schemas.microsoft.com/office/drawing/2014/main" id="{589F7A9B-2515-5C85-7BB9-0BA432CFEB72}"/>
              </a:ext>
            </a:extLst>
          </p:cNvPr>
          <p:cNvSpPr/>
          <p:nvPr/>
        </p:nvSpPr>
        <p:spPr>
          <a:xfrm>
            <a:off x="1209088" y="4220974"/>
            <a:ext cx="1135416" cy="511371"/>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14934E2F-F872-FBC2-2846-FF4AB3519916}"/>
              </a:ext>
            </a:extLst>
          </p:cNvPr>
          <p:cNvPicPr>
            <a:picLocks noChangeAspect="1"/>
          </p:cNvPicPr>
          <p:nvPr/>
        </p:nvPicPr>
        <p:blipFill>
          <a:blip r:embed="rId3"/>
          <a:stretch>
            <a:fillRect/>
          </a:stretch>
        </p:blipFill>
        <p:spPr>
          <a:xfrm>
            <a:off x="6965203" y="2421411"/>
            <a:ext cx="4927751" cy="4071464"/>
          </a:xfrm>
          <a:prstGeom prst="rect">
            <a:avLst/>
          </a:prstGeom>
        </p:spPr>
      </p:pic>
      <p:sp>
        <p:nvSpPr>
          <p:cNvPr id="12" name="日期占位符 11">
            <a:extLst>
              <a:ext uri="{FF2B5EF4-FFF2-40B4-BE49-F238E27FC236}">
                <a16:creationId xmlns:a16="http://schemas.microsoft.com/office/drawing/2014/main" id="{40857D40-C240-9D8E-4E21-EA4435513172}"/>
              </a:ext>
            </a:extLst>
          </p:cNvPr>
          <p:cNvSpPr>
            <a:spLocks noGrp="1"/>
          </p:cNvSpPr>
          <p:nvPr>
            <p:ph type="dt" sz="half" idx="10"/>
          </p:nvPr>
        </p:nvSpPr>
        <p:spPr/>
        <p:txBody>
          <a:bodyPr/>
          <a:lstStyle/>
          <a:p>
            <a:fld id="{CAD43714-970D-414C-A3F9-02E7E87638E5}" type="datetime1">
              <a:rPr lang="zh-CN" altLang="en-US" smtClean="0"/>
              <a:t>2023/4/6</a:t>
            </a:fld>
            <a:endParaRPr lang="zh-CN" altLang="en-US"/>
          </a:p>
        </p:txBody>
      </p:sp>
      <p:sp>
        <p:nvSpPr>
          <p:cNvPr id="13" name="灯片编号占位符 12">
            <a:extLst>
              <a:ext uri="{FF2B5EF4-FFF2-40B4-BE49-F238E27FC236}">
                <a16:creationId xmlns:a16="http://schemas.microsoft.com/office/drawing/2014/main" id="{EB547522-608B-E488-3BEB-5F213FB934C9}"/>
              </a:ext>
            </a:extLst>
          </p:cNvPr>
          <p:cNvSpPr>
            <a:spLocks noGrp="1"/>
          </p:cNvSpPr>
          <p:nvPr>
            <p:ph type="sldNum" sz="quarter" idx="12"/>
          </p:nvPr>
        </p:nvSpPr>
        <p:spPr/>
        <p:txBody>
          <a:bodyPr/>
          <a:lstStyle/>
          <a:p>
            <a:fld id="{5A8582E6-5C2F-42DB-BB2B-C4702E0DDA32}" type="slidenum">
              <a:rPr lang="zh-CN" altLang="en-US" smtClean="0"/>
              <a:t>24</a:t>
            </a:fld>
            <a:endParaRPr lang="zh-CN" altLang="en-US" dirty="0"/>
          </a:p>
        </p:txBody>
      </p:sp>
    </p:spTree>
    <p:extLst>
      <p:ext uri="{BB962C8B-B14F-4D97-AF65-F5344CB8AC3E}">
        <p14:creationId xmlns:p14="http://schemas.microsoft.com/office/powerpoint/2010/main" val="719208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26DD3-14E5-48B9-BC06-F7F3ECB72A54}"/>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92E08116-1A65-3E5C-E536-A28D3749C00C}"/>
              </a:ext>
            </a:extLst>
          </p:cNvPr>
          <p:cNvPicPr>
            <a:picLocks noGrp="1" noChangeAspect="1"/>
          </p:cNvPicPr>
          <p:nvPr>
            <p:ph idx="1"/>
          </p:nvPr>
        </p:nvPicPr>
        <p:blipFill>
          <a:blip r:embed="rId2"/>
          <a:stretch>
            <a:fillRect/>
          </a:stretch>
        </p:blipFill>
        <p:spPr>
          <a:xfrm>
            <a:off x="1031633" y="2088818"/>
            <a:ext cx="4295053" cy="2091666"/>
          </a:xfrm>
        </p:spPr>
      </p:pic>
      <p:pic>
        <p:nvPicPr>
          <p:cNvPr id="7" name="图片 6">
            <a:extLst>
              <a:ext uri="{FF2B5EF4-FFF2-40B4-BE49-F238E27FC236}">
                <a16:creationId xmlns:a16="http://schemas.microsoft.com/office/drawing/2014/main" id="{D4446F28-86FB-FF39-50E9-08A0C60EEA4E}"/>
              </a:ext>
            </a:extLst>
          </p:cNvPr>
          <p:cNvPicPr>
            <a:picLocks noChangeAspect="1"/>
          </p:cNvPicPr>
          <p:nvPr/>
        </p:nvPicPr>
        <p:blipFill>
          <a:blip r:embed="rId3"/>
          <a:stretch>
            <a:fillRect/>
          </a:stretch>
        </p:blipFill>
        <p:spPr>
          <a:xfrm>
            <a:off x="803531" y="4330732"/>
            <a:ext cx="4962477" cy="1526578"/>
          </a:xfrm>
          <a:prstGeom prst="rect">
            <a:avLst/>
          </a:prstGeom>
        </p:spPr>
      </p:pic>
      <p:pic>
        <p:nvPicPr>
          <p:cNvPr id="9" name="图片 8">
            <a:extLst>
              <a:ext uri="{FF2B5EF4-FFF2-40B4-BE49-F238E27FC236}">
                <a16:creationId xmlns:a16="http://schemas.microsoft.com/office/drawing/2014/main" id="{72633FFA-7E7A-B136-246A-CB7F7FEB8318}"/>
              </a:ext>
            </a:extLst>
          </p:cNvPr>
          <p:cNvPicPr>
            <a:picLocks noChangeAspect="1"/>
          </p:cNvPicPr>
          <p:nvPr/>
        </p:nvPicPr>
        <p:blipFill>
          <a:blip r:embed="rId4"/>
          <a:stretch>
            <a:fillRect/>
          </a:stretch>
        </p:blipFill>
        <p:spPr>
          <a:xfrm>
            <a:off x="6170246" y="2055771"/>
            <a:ext cx="5671432" cy="2091666"/>
          </a:xfrm>
          <a:prstGeom prst="rect">
            <a:avLst/>
          </a:prstGeom>
        </p:spPr>
      </p:pic>
      <p:sp>
        <p:nvSpPr>
          <p:cNvPr id="11" name="文本框 10">
            <a:extLst>
              <a:ext uri="{FF2B5EF4-FFF2-40B4-BE49-F238E27FC236}">
                <a16:creationId xmlns:a16="http://schemas.microsoft.com/office/drawing/2014/main" id="{5E4DF237-74D2-941E-8FAB-8B3CF8A15029}"/>
              </a:ext>
            </a:extLst>
          </p:cNvPr>
          <p:cNvSpPr txBox="1"/>
          <p:nvPr/>
        </p:nvSpPr>
        <p:spPr>
          <a:xfrm>
            <a:off x="5919321" y="4147437"/>
            <a:ext cx="6095276" cy="2308324"/>
          </a:xfrm>
          <a:prstGeom prst="rect">
            <a:avLst/>
          </a:prstGeom>
          <a:noFill/>
        </p:spPr>
        <p:txBody>
          <a:bodyPr wrap="square">
            <a:spAutoFit/>
          </a:bodyPr>
          <a:lstStyle/>
          <a:p>
            <a:pPr algn="l"/>
            <a:r>
              <a:rPr lang="en-US" altLang="zh-CN" sz="1800" b="0" i="0" u="none" strike="noStrike" baseline="0" dirty="0">
                <a:solidFill>
                  <a:srgbClr val="000000"/>
                </a:solidFill>
                <a:latin typeface="NimbusRomNo9L-Regu"/>
              </a:rPr>
              <a:t>The first limitation is about training efficiency: </a:t>
            </a:r>
            <a:r>
              <a:rPr lang="en-US" altLang="zh-CN" sz="1800" b="0" i="0" u="none" strike="noStrike" baseline="0" dirty="0" err="1">
                <a:solidFill>
                  <a:srgbClr val="FF0000"/>
                </a:solidFill>
                <a:latin typeface="NimbusRomNo9L-Regu"/>
              </a:rPr>
              <a:t>CoCoOp</a:t>
            </a:r>
            <a:r>
              <a:rPr lang="en-US" altLang="zh-CN" sz="1800" b="0" i="0" u="none" strike="noStrike" baseline="0" dirty="0">
                <a:solidFill>
                  <a:srgbClr val="FF0000"/>
                </a:solidFill>
                <a:latin typeface="NimbusRomNo9L-Regu"/>
              </a:rPr>
              <a:t> requires </a:t>
            </a:r>
            <a:r>
              <a:rPr lang="en-US" altLang="zh-CN" sz="1800" b="0" i="0" u="none" strike="noStrike" baseline="0" dirty="0">
                <a:solidFill>
                  <a:srgbClr val="000000"/>
                </a:solidFill>
                <a:latin typeface="NimbusRomNo9L-Regu"/>
              </a:rPr>
              <a:t>for each image an independent forward pass of </a:t>
            </a:r>
            <a:r>
              <a:rPr lang="en-US" altLang="zh-CN" sz="1800" b="0" i="0" u="none" strike="noStrike" baseline="0" dirty="0">
                <a:solidFill>
                  <a:srgbClr val="FF0000"/>
                </a:solidFill>
                <a:latin typeface="NimbusRomNo9L-Regu"/>
              </a:rPr>
              <a:t>instance-specific prompts</a:t>
            </a:r>
            <a:r>
              <a:rPr lang="en-US" altLang="zh-CN" sz="1800" b="0" i="0" u="none" strike="noStrike" baseline="0" dirty="0">
                <a:solidFill>
                  <a:srgbClr val="000000"/>
                </a:solidFill>
                <a:latin typeface="NimbusRomNo9L-Regu"/>
              </a:rPr>
              <a:t> through the text encoder.  </a:t>
            </a:r>
            <a:r>
              <a:rPr lang="en-US" altLang="zh-CN" sz="1800" b="0" i="0" u="none" strike="noStrike" baseline="0" dirty="0" err="1">
                <a:solidFill>
                  <a:srgbClr val="FF0000"/>
                </a:solidFill>
                <a:latin typeface="NimbusRomNo9L-Regu"/>
              </a:rPr>
              <a:t>CoOp</a:t>
            </a:r>
            <a:r>
              <a:rPr lang="en-US" altLang="zh-CN" sz="1800" b="0" i="0" u="none" strike="noStrike" baseline="0" dirty="0">
                <a:solidFill>
                  <a:srgbClr val="FF0000"/>
                </a:solidFill>
                <a:latin typeface="NimbusRomNo9L-Regu"/>
              </a:rPr>
              <a:t> only needs a single forward pass of prompts</a:t>
            </a:r>
            <a:r>
              <a:rPr lang="en-US" altLang="zh-CN" sz="1800" b="0" i="0" u="none" strike="noStrike" baseline="0" dirty="0">
                <a:solidFill>
                  <a:srgbClr val="000000"/>
                </a:solidFill>
                <a:latin typeface="NimbusRomNo9L-Regu"/>
              </a:rPr>
              <a:t> through the text encoder for an entire mini-batch of any size.</a:t>
            </a:r>
          </a:p>
          <a:p>
            <a:pPr algn="l"/>
            <a:endParaRPr lang="en-US" altLang="zh-CN" sz="1800" b="0" i="0" u="none" strike="noStrike" baseline="0" dirty="0">
              <a:solidFill>
                <a:srgbClr val="000000"/>
              </a:solidFill>
              <a:latin typeface="NimbusRomNo9L-Regu"/>
            </a:endParaRPr>
          </a:p>
          <a:p>
            <a:pPr algn="l"/>
            <a:r>
              <a:rPr lang="en-US" altLang="zh-CN" sz="1800" b="0" i="0" u="none" strike="noStrike" baseline="0" dirty="0">
                <a:solidFill>
                  <a:srgbClr val="000000"/>
                </a:solidFill>
                <a:latin typeface="NimbusRomNo9L-Regu"/>
              </a:rPr>
              <a:t>The second limitation is that on 7 out of the 11 datasets</a:t>
            </a:r>
            <a:r>
              <a:rPr lang="zh-CN" altLang="en-US" sz="1800" b="0" i="0" u="none" strike="noStrike" baseline="0" dirty="0">
                <a:solidFill>
                  <a:srgbClr val="000000"/>
                </a:solidFill>
                <a:latin typeface="NimbusRomNo9L-Regu"/>
              </a:rPr>
              <a:t>， </a:t>
            </a:r>
            <a:r>
              <a:rPr lang="en-US" altLang="zh-CN" sz="1800" b="0" i="0" u="none" strike="noStrike" baseline="0" dirty="0" err="1">
                <a:solidFill>
                  <a:srgbClr val="FF0000"/>
                </a:solidFill>
                <a:latin typeface="NimbusRomNo9L-Regu"/>
              </a:rPr>
              <a:t>CoCoOp’s</a:t>
            </a:r>
            <a:r>
              <a:rPr lang="en-US" altLang="zh-CN" sz="1800" b="0" i="0" u="none" strike="noStrike" baseline="0" dirty="0">
                <a:solidFill>
                  <a:srgbClr val="FF0000"/>
                </a:solidFill>
                <a:latin typeface="NimbusRomNo9L-Regu"/>
              </a:rPr>
              <a:t> performance in unseen classes still lags behind CLIP’s</a:t>
            </a:r>
            <a:endParaRPr lang="zh-CN" altLang="en-US" dirty="0">
              <a:solidFill>
                <a:srgbClr val="FF0000"/>
              </a:solidFill>
            </a:endParaRPr>
          </a:p>
        </p:txBody>
      </p:sp>
      <p:sp>
        <p:nvSpPr>
          <p:cNvPr id="13" name="日期占位符 12">
            <a:extLst>
              <a:ext uri="{FF2B5EF4-FFF2-40B4-BE49-F238E27FC236}">
                <a16:creationId xmlns:a16="http://schemas.microsoft.com/office/drawing/2014/main" id="{56C716C8-B4C4-FDF5-46AC-57E164C9E560}"/>
              </a:ext>
            </a:extLst>
          </p:cNvPr>
          <p:cNvSpPr>
            <a:spLocks noGrp="1"/>
          </p:cNvSpPr>
          <p:nvPr>
            <p:ph type="dt" sz="half" idx="10"/>
          </p:nvPr>
        </p:nvSpPr>
        <p:spPr/>
        <p:txBody>
          <a:bodyPr/>
          <a:lstStyle/>
          <a:p>
            <a:fld id="{4C875565-5663-4E31-A099-BC9227ACB658}" type="datetime1">
              <a:rPr lang="zh-CN" altLang="en-US" smtClean="0"/>
              <a:t>2023/4/6</a:t>
            </a:fld>
            <a:endParaRPr lang="zh-CN" altLang="en-US"/>
          </a:p>
        </p:txBody>
      </p:sp>
      <p:sp>
        <p:nvSpPr>
          <p:cNvPr id="14" name="灯片编号占位符 13">
            <a:extLst>
              <a:ext uri="{FF2B5EF4-FFF2-40B4-BE49-F238E27FC236}">
                <a16:creationId xmlns:a16="http://schemas.microsoft.com/office/drawing/2014/main" id="{E92F04A0-CBFC-2515-475D-39A8FB5B8DE1}"/>
              </a:ext>
            </a:extLst>
          </p:cNvPr>
          <p:cNvSpPr>
            <a:spLocks noGrp="1"/>
          </p:cNvSpPr>
          <p:nvPr>
            <p:ph type="sldNum" sz="quarter" idx="12"/>
          </p:nvPr>
        </p:nvSpPr>
        <p:spPr/>
        <p:txBody>
          <a:bodyPr/>
          <a:lstStyle/>
          <a:p>
            <a:fld id="{5A8582E6-5C2F-42DB-BB2B-C4702E0DDA32}" type="slidenum">
              <a:rPr lang="zh-CN" altLang="en-US" smtClean="0"/>
              <a:t>25</a:t>
            </a:fld>
            <a:endParaRPr lang="zh-CN" altLang="en-US" dirty="0"/>
          </a:p>
        </p:txBody>
      </p:sp>
    </p:spTree>
    <p:extLst>
      <p:ext uri="{BB962C8B-B14F-4D97-AF65-F5344CB8AC3E}">
        <p14:creationId xmlns:p14="http://schemas.microsoft.com/office/powerpoint/2010/main" val="560707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A486FB9-8C30-8212-D0DA-69F611930330}"/>
              </a:ext>
            </a:extLst>
          </p:cNvPr>
          <p:cNvPicPr>
            <a:picLocks noChangeAspect="1"/>
          </p:cNvPicPr>
          <p:nvPr/>
        </p:nvPicPr>
        <p:blipFill>
          <a:blip r:embed="rId2"/>
          <a:stretch>
            <a:fillRect/>
          </a:stretch>
        </p:blipFill>
        <p:spPr>
          <a:xfrm>
            <a:off x="1421018" y="1196086"/>
            <a:ext cx="9181807" cy="3332577"/>
          </a:xfrm>
          <a:prstGeom prst="rect">
            <a:avLst/>
          </a:prstGeom>
        </p:spPr>
      </p:pic>
      <p:sp>
        <p:nvSpPr>
          <p:cNvPr id="7" name="日期占位符 6">
            <a:extLst>
              <a:ext uri="{FF2B5EF4-FFF2-40B4-BE49-F238E27FC236}">
                <a16:creationId xmlns:a16="http://schemas.microsoft.com/office/drawing/2014/main" id="{9F416437-0399-7E15-E618-869F18D989E6}"/>
              </a:ext>
            </a:extLst>
          </p:cNvPr>
          <p:cNvSpPr>
            <a:spLocks noGrp="1"/>
          </p:cNvSpPr>
          <p:nvPr>
            <p:ph type="dt" sz="half" idx="10"/>
          </p:nvPr>
        </p:nvSpPr>
        <p:spPr/>
        <p:txBody>
          <a:bodyPr/>
          <a:lstStyle/>
          <a:p>
            <a:fld id="{D5D55006-92FC-4DB2-AEE8-E3BABE1FEE12}" type="datetime1">
              <a:rPr lang="zh-CN" altLang="en-US" smtClean="0"/>
              <a:t>2023/4/6</a:t>
            </a:fld>
            <a:endParaRPr lang="zh-CN" altLang="en-US"/>
          </a:p>
        </p:txBody>
      </p:sp>
      <p:sp>
        <p:nvSpPr>
          <p:cNvPr id="8" name="灯片编号占位符 7">
            <a:extLst>
              <a:ext uri="{FF2B5EF4-FFF2-40B4-BE49-F238E27FC236}">
                <a16:creationId xmlns:a16="http://schemas.microsoft.com/office/drawing/2014/main" id="{2E708C03-8D93-CB80-B311-5AC1EF721CAD}"/>
              </a:ext>
            </a:extLst>
          </p:cNvPr>
          <p:cNvSpPr>
            <a:spLocks noGrp="1"/>
          </p:cNvSpPr>
          <p:nvPr>
            <p:ph type="sldNum" sz="quarter" idx="12"/>
          </p:nvPr>
        </p:nvSpPr>
        <p:spPr/>
        <p:txBody>
          <a:bodyPr/>
          <a:lstStyle/>
          <a:p>
            <a:fld id="{5A8582E6-5C2F-42DB-BB2B-C4702E0DDA32}" type="slidenum">
              <a:rPr lang="zh-CN" altLang="en-US" smtClean="0"/>
              <a:t>26</a:t>
            </a:fld>
            <a:endParaRPr lang="zh-CN" altLang="en-US"/>
          </a:p>
        </p:txBody>
      </p:sp>
    </p:spTree>
    <p:extLst>
      <p:ext uri="{BB962C8B-B14F-4D97-AF65-F5344CB8AC3E}">
        <p14:creationId xmlns:p14="http://schemas.microsoft.com/office/powerpoint/2010/main" val="3878335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53EBE1-1BAD-8AF5-10AE-A1A92E823B1D}"/>
              </a:ext>
            </a:extLst>
          </p:cNvPr>
          <p:cNvSpPr>
            <a:spLocks noGrp="1"/>
          </p:cNvSpPr>
          <p:nvPr>
            <p:ph type="title"/>
          </p:nvPr>
        </p:nvSpPr>
        <p:spPr/>
        <p:txBody>
          <a:bodyPr/>
          <a:lstStyle/>
          <a:p>
            <a:r>
              <a:rPr lang="en-US" altLang="zh-CN" dirty="0"/>
              <a:t>Hard textual targets</a:t>
            </a:r>
            <a:r>
              <a:rPr lang="zh-CN" altLang="en-US" dirty="0"/>
              <a:t>：</a:t>
            </a:r>
            <a:r>
              <a:rPr lang="en-US" altLang="zh-CN" dirty="0"/>
              <a:t>the class names</a:t>
            </a:r>
            <a:endParaRPr lang="zh-CN" altLang="en-US" dirty="0"/>
          </a:p>
        </p:txBody>
      </p:sp>
      <p:pic>
        <p:nvPicPr>
          <p:cNvPr id="4" name="内容占位符 3">
            <a:extLst>
              <a:ext uri="{FF2B5EF4-FFF2-40B4-BE49-F238E27FC236}">
                <a16:creationId xmlns:a16="http://schemas.microsoft.com/office/drawing/2014/main" id="{E23D8E18-C7A5-7E36-5D67-CC01AC38F80C}"/>
              </a:ext>
            </a:extLst>
          </p:cNvPr>
          <p:cNvPicPr>
            <a:picLocks noChangeAspect="1"/>
          </p:cNvPicPr>
          <p:nvPr/>
        </p:nvPicPr>
        <p:blipFill>
          <a:blip r:embed="rId2"/>
          <a:stretch>
            <a:fillRect/>
          </a:stretch>
        </p:blipFill>
        <p:spPr>
          <a:xfrm>
            <a:off x="3891583" y="1955012"/>
            <a:ext cx="4408833" cy="2063908"/>
          </a:xfrm>
          <a:prstGeom prst="rect">
            <a:avLst/>
          </a:prstGeom>
        </p:spPr>
      </p:pic>
      <p:pic>
        <p:nvPicPr>
          <p:cNvPr id="5" name="图片 4">
            <a:extLst>
              <a:ext uri="{FF2B5EF4-FFF2-40B4-BE49-F238E27FC236}">
                <a16:creationId xmlns:a16="http://schemas.microsoft.com/office/drawing/2014/main" id="{BD44397C-1832-1E55-E9FA-33C5C41EBCBF}"/>
              </a:ext>
            </a:extLst>
          </p:cNvPr>
          <p:cNvPicPr>
            <a:picLocks noChangeAspect="1"/>
          </p:cNvPicPr>
          <p:nvPr/>
        </p:nvPicPr>
        <p:blipFill>
          <a:blip r:embed="rId3"/>
          <a:stretch>
            <a:fillRect/>
          </a:stretch>
        </p:blipFill>
        <p:spPr>
          <a:xfrm>
            <a:off x="8642054" y="1700323"/>
            <a:ext cx="3177241" cy="2209340"/>
          </a:xfrm>
          <a:prstGeom prst="rect">
            <a:avLst/>
          </a:prstGeom>
        </p:spPr>
      </p:pic>
      <p:pic>
        <p:nvPicPr>
          <p:cNvPr id="6" name="图片 5">
            <a:extLst>
              <a:ext uri="{FF2B5EF4-FFF2-40B4-BE49-F238E27FC236}">
                <a16:creationId xmlns:a16="http://schemas.microsoft.com/office/drawing/2014/main" id="{B2280927-8F63-24F2-315A-8BE780834A87}"/>
              </a:ext>
            </a:extLst>
          </p:cNvPr>
          <p:cNvPicPr>
            <a:picLocks noChangeAspect="1"/>
          </p:cNvPicPr>
          <p:nvPr/>
        </p:nvPicPr>
        <p:blipFill rotWithShape="1">
          <a:blip r:embed="rId4"/>
          <a:srcRect l="49512" b="25247"/>
          <a:stretch/>
        </p:blipFill>
        <p:spPr>
          <a:xfrm>
            <a:off x="372704" y="1907346"/>
            <a:ext cx="3030867" cy="2159240"/>
          </a:xfrm>
          <a:prstGeom prst="rect">
            <a:avLst/>
          </a:prstGeom>
        </p:spPr>
      </p:pic>
      <p:sp>
        <p:nvSpPr>
          <p:cNvPr id="7" name="文本框 6">
            <a:extLst>
              <a:ext uri="{FF2B5EF4-FFF2-40B4-BE49-F238E27FC236}">
                <a16:creationId xmlns:a16="http://schemas.microsoft.com/office/drawing/2014/main" id="{8638D6A1-7FA0-1B9D-5118-32BD0463F3C3}"/>
              </a:ext>
            </a:extLst>
          </p:cNvPr>
          <p:cNvSpPr txBox="1"/>
          <p:nvPr/>
        </p:nvSpPr>
        <p:spPr>
          <a:xfrm>
            <a:off x="1356432" y="4181972"/>
            <a:ext cx="888398" cy="369332"/>
          </a:xfrm>
          <a:prstGeom prst="rect">
            <a:avLst/>
          </a:prstGeom>
          <a:noFill/>
        </p:spPr>
        <p:txBody>
          <a:bodyPr wrap="square" rtlCol="0">
            <a:spAutoFit/>
          </a:bodyPr>
          <a:lstStyle/>
          <a:p>
            <a:r>
              <a:rPr lang="en-US" altLang="zh-CN" dirty="0"/>
              <a:t>CLIP</a:t>
            </a:r>
            <a:endParaRPr lang="zh-CN" altLang="en-US" dirty="0"/>
          </a:p>
        </p:txBody>
      </p:sp>
      <p:sp>
        <p:nvSpPr>
          <p:cNvPr id="9" name="文本框 8">
            <a:extLst>
              <a:ext uri="{FF2B5EF4-FFF2-40B4-BE49-F238E27FC236}">
                <a16:creationId xmlns:a16="http://schemas.microsoft.com/office/drawing/2014/main" id="{E98876F3-173C-E60B-651D-4EA916C4BAC1}"/>
              </a:ext>
            </a:extLst>
          </p:cNvPr>
          <p:cNvSpPr txBox="1"/>
          <p:nvPr/>
        </p:nvSpPr>
        <p:spPr>
          <a:xfrm>
            <a:off x="5703805" y="4181972"/>
            <a:ext cx="888398" cy="369332"/>
          </a:xfrm>
          <a:prstGeom prst="rect">
            <a:avLst/>
          </a:prstGeom>
          <a:noFill/>
        </p:spPr>
        <p:txBody>
          <a:bodyPr wrap="square" rtlCol="0">
            <a:spAutoFit/>
          </a:bodyPr>
          <a:lstStyle/>
          <a:p>
            <a:r>
              <a:rPr lang="en-US" altLang="zh-CN" dirty="0" err="1"/>
              <a:t>CoOp</a:t>
            </a:r>
            <a:endParaRPr lang="zh-CN" altLang="en-US" dirty="0"/>
          </a:p>
        </p:txBody>
      </p:sp>
      <p:sp>
        <p:nvSpPr>
          <p:cNvPr id="10" name="文本框 9">
            <a:extLst>
              <a:ext uri="{FF2B5EF4-FFF2-40B4-BE49-F238E27FC236}">
                <a16:creationId xmlns:a16="http://schemas.microsoft.com/office/drawing/2014/main" id="{77690893-274D-46E6-7DD9-10B8D5E1E501}"/>
              </a:ext>
            </a:extLst>
          </p:cNvPr>
          <p:cNvSpPr txBox="1"/>
          <p:nvPr/>
        </p:nvSpPr>
        <p:spPr>
          <a:xfrm>
            <a:off x="9830159" y="4181972"/>
            <a:ext cx="1654011" cy="369332"/>
          </a:xfrm>
          <a:prstGeom prst="rect">
            <a:avLst/>
          </a:prstGeom>
          <a:noFill/>
        </p:spPr>
        <p:txBody>
          <a:bodyPr wrap="square" rtlCol="0">
            <a:spAutoFit/>
          </a:bodyPr>
          <a:lstStyle/>
          <a:p>
            <a:r>
              <a:rPr lang="en-US" altLang="zh-CN" dirty="0" err="1"/>
              <a:t>CoCoOp</a:t>
            </a:r>
            <a:endParaRPr lang="zh-CN" altLang="en-US" dirty="0"/>
          </a:p>
        </p:txBody>
      </p:sp>
      <p:sp>
        <p:nvSpPr>
          <p:cNvPr id="12" name="文本框 11">
            <a:extLst>
              <a:ext uri="{FF2B5EF4-FFF2-40B4-BE49-F238E27FC236}">
                <a16:creationId xmlns:a16="http://schemas.microsoft.com/office/drawing/2014/main" id="{57F6D9EF-94CA-2357-D8F2-65994941DE9D}"/>
              </a:ext>
            </a:extLst>
          </p:cNvPr>
          <p:cNvSpPr txBox="1"/>
          <p:nvPr/>
        </p:nvSpPr>
        <p:spPr>
          <a:xfrm>
            <a:off x="974170" y="4623339"/>
            <a:ext cx="10243663" cy="646331"/>
          </a:xfrm>
          <a:prstGeom prst="rect">
            <a:avLst/>
          </a:prstGeom>
          <a:noFill/>
        </p:spPr>
        <p:txBody>
          <a:bodyPr wrap="square">
            <a:spAutoFit/>
          </a:bodyPr>
          <a:lstStyle/>
          <a:p>
            <a:pPr algn="l"/>
            <a:r>
              <a:rPr lang="en-US" altLang="zh-CN" sz="1800" b="0" i="0" u="none" strike="noStrike" baseline="0" dirty="0">
                <a:latin typeface="NimbusRomNo9L-Medi"/>
              </a:rPr>
              <a:t>Expressive sensitivity </a:t>
            </a:r>
            <a:r>
              <a:rPr lang="zh-CN" altLang="en-US" sz="1800" b="0" i="0" u="none" strike="noStrike" baseline="0" dirty="0">
                <a:latin typeface="NimbusRomNo9L-Medi"/>
              </a:rPr>
              <a:t>：</a:t>
            </a:r>
            <a:r>
              <a:rPr lang="en-US" altLang="zh-CN" sz="1800" b="0" i="0" u="none" strike="noStrike" baseline="0" dirty="0">
                <a:latin typeface="NimbusRomNo9L-Regu"/>
              </a:rPr>
              <a:t>class names in text prompts (e.g., “airplane” or “automobile”), do not permit to accurately summarize the semantic information of an image. </a:t>
            </a:r>
            <a:endParaRPr lang="zh-CN" altLang="en-US" dirty="0"/>
          </a:p>
        </p:txBody>
      </p:sp>
      <p:sp>
        <p:nvSpPr>
          <p:cNvPr id="14" name="文本框 13">
            <a:extLst>
              <a:ext uri="{FF2B5EF4-FFF2-40B4-BE49-F238E27FC236}">
                <a16:creationId xmlns:a16="http://schemas.microsoft.com/office/drawing/2014/main" id="{67CF4208-B39B-28CA-709C-41B29209ECF1}"/>
              </a:ext>
            </a:extLst>
          </p:cNvPr>
          <p:cNvSpPr txBox="1"/>
          <p:nvPr/>
        </p:nvSpPr>
        <p:spPr>
          <a:xfrm>
            <a:off x="1026679" y="5341705"/>
            <a:ext cx="9630485" cy="1477328"/>
          </a:xfrm>
          <a:prstGeom prst="rect">
            <a:avLst/>
          </a:prstGeom>
          <a:noFill/>
        </p:spPr>
        <p:txBody>
          <a:bodyPr wrap="square">
            <a:spAutoFit/>
          </a:bodyPr>
          <a:lstStyle/>
          <a:p>
            <a:pPr algn="l"/>
            <a:r>
              <a:rPr lang="en-US" altLang="zh-CN" sz="1800" b="0" i="0" u="none" strike="noStrike" baseline="0" dirty="0">
                <a:solidFill>
                  <a:srgbClr val="000000"/>
                </a:solidFill>
                <a:latin typeface="NimbusRomNo9L-Regu"/>
              </a:rPr>
              <a:t>Fore example, for zero-shot inference on CIFAR-10 (</a:t>
            </a:r>
            <a:r>
              <a:rPr lang="en-US" altLang="zh-CN" sz="1800" b="0" i="0" u="none" strike="noStrike" baseline="0" dirty="0" err="1">
                <a:solidFill>
                  <a:srgbClr val="228C22"/>
                </a:solidFill>
                <a:latin typeface="NimbusRomNo9L-Regu"/>
              </a:rPr>
              <a:t>Krizhevsky</a:t>
            </a:r>
            <a:r>
              <a:rPr lang="en-US" altLang="zh-CN" sz="1800" b="0" i="0" u="none" strike="noStrike" baseline="0" dirty="0">
                <a:solidFill>
                  <a:srgbClr val="228C22"/>
                </a:solidFill>
                <a:latin typeface="NimbusRomNo9L-Regu"/>
              </a:rPr>
              <a:t> et al.</a:t>
            </a:r>
            <a:r>
              <a:rPr lang="en-US" altLang="zh-CN" sz="1800" b="0" i="0" u="none" strike="noStrike" baseline="0" dirty="0">
                <a:solidFill>
                  <a:srgbClr val="000000"/>
                </a:solidFill>
                <a:latin typeface="NimbusRomNo9L-Regu"/>
              </a:rPr>
              <a:t>, </a:t>
            </a:r>
            <a:r>
              <a:rPr lang="en-US" altLang="zh-CN" sz="1800" b="0" i="0" u="none" strike="noStrike" baseline="0" dirty="0">
                <a:solidFill>
                  <a:srgbClr val="228C22"/>
                </a:solidFill>
                <a:latin typeface="NimbusRomNo9L-Regu"/>
              </a:rPr>
              <a:t>2009</a:t>
            </a:r>
            <a:r>
              <a:rPr lang="en-US" altLang="zh-CN" sz="1800" b="0" i="0" u="none" strike="noStrike" baseline="0" dirty="0">
                <a:solidFill>
                  <a:srgbClr val="000000"/>
                </a:solidFill>
                <a:latin typeface="NimbusRomNo9L-Regu"/>
              </a:rPr>
              <a:t>), </a:t>
            </a:r>
            <a:r>
              <a:rPr lang="en-US" altLang="zh-CN" sz="1800" b="0" i="0" u="none" strike="noStrike" baseline="0" dirty="0">
                <a:solidFill>
                  <a:srgbClr val="FF0000"/>
                </a:solidFill>
                <a:latin typeface="NimbusRomNo9L-Regu"/>
              </a:rPr>
              <a:t>CLIP obtains an accuracy of 63.7% when the original class names are used. </a:t>
            </a:r>
          </a:p>
          <a:p>
            <a:pPr algn="l"/>
            <a:endParaRPr lang="en-US" altLang="zh-CN" dirty="0">
              <a:solidFill>
                <a:srgbClr val="000000"/>
              </a:solidFill>
              <a:latin typeface="NimbusRomNo9L-Regu"/>
            </a:endParaRPr>
          </a:p>
          <a:p>
            <a:pPr algn="l"/>
            <a:r>
              <a:rPr lang="en-US" altLang="zh-CN" sz="1800" b="0" i="0" u="none" strike="noStrike" baseline="0" dirty="0">
                <a:solidFill>
                  <a:srgbClr val="000000"/>
                </a:solidFill>
                <a:latin typeface="NimbusRomNo9L-Regu"/>
              </a:rPr>
              <a:t>Notably, </a:t>
            </a:r>
            <a:r>
              <a:rPr lang="en-US" altLang="zh-CN" sz="1800" b="0" i="0" u="none" strike="noStrike" baseline="0" dirty="0">
                <a:solidFill>
                  <a:srgbClr val="FF0000"/>
                </a:solidFill>
                <a:latin typeface="NimbusRomNo9L-Regu"/>
              </a:rPr>
              <a:t>simply replacing or extending the class names with suitable synonyms</a:t>
            </a:r>
            <a:r>
              <a:rPr lang="en-US" altLang="zh-CN" sz="800" b="0" i="0" u="none" strike="noStrike" baseline="0" dirty="0">
                <a:solidFill>
                  <a:srgbClr val="FF0000"/>
                </a:solidFill>
                <a:latin typeface="NimbusRomNo9L-Regu"/>
              </a:rPr>
              <a:t>1 </a:t>
            </a:r>
            <a:r>
              <a:rPr lang="en-US" altLang="zh-CN" sz="1800" b="0" i="0" u="none" strike="noStrike" baseline="0" dirty="0">
                <a:solidFill>
                  <a:srgbClr val="000000"/>
                </a:solidFill>
                <a:latin typeface="NimbusRomNo9L-Regu"/>
              </a:rPr>
              <a:t>(e.g., “plane” and “car” rather than “airplane” and “automobile”) can improve accuracy to 79.6%.</a:t>
            </a:r>
            <a:endParaRPr lang="zh-CN" altLang="en-US" dirty="0"/>
          </a:p>
        </p:txBody>
      </p:sp>
      <p:sp>
        <p:nvSpPr>
          <p:cNvPr id="16" name="日期占位符 15">
            <a:extLst>
              <a:ext uri="{FF2B5EF4-FFF2-40B4-BE49-F238E27FC236}">
                <a16:creationId xmlns:a16="http://schemas.microsoft.com/office/drawing/2014/main" id="{F6824F49-5BDF-2684-8A0B-4383C9D742F2}"/>
              </a:ext>
            </a:extLst>
          </p:cNvPr>
          <p:cNvSpPr>
            <a:spLocks noGrp="1"/>
          </p:cNvSpPr>
          <p:nvPr>
            <p:ph type="dt" sz="half" idx="10"/>
          </p:nvPr>
        </p:nvSpPr>
        <p:spPr/>
        <p:txBody>
          <a:bodyPr/>
          <a:lstStyle/>
          <a:p>
            <a:fld id="{570D3E04-8B1F-4CB7-8913-2E18C1EE74FD}" type="datetime1">
              <a:rPr lang="zh-CN" altLang="en-US" smtClean="0"/>
              <a:t>2023/4/6</a:t>
            </a:fld>
            <a:endParaRPr lang="zh-CN" altLang="en-US"/>
          </a:p>
        </p:txBody>
      </p:sp>
      <p:sp>
        <p:nvSpPr>
          <p:cNvPr id="17" name="灯片编号占位符 16">
            <a:extLst>
              <a:ext uri="{FF2B5EF4-FFF2-40B4-BE49-F238E27FC236}">
                <a16:creationId xmlns:a16="http://schemas.microsoft.com/office/drawing/2014/main" id="{8B934714-3542-8412-9CC9-061E4473A0F5}"/>
              </a:ext>
            </a:extLst>
          </p:cNvPr>
          <p:cNvSpPr>
            <a:spLocks noGrp="1"/>
          </p:cNvSpPr>
          <p:nvPr>
            <p:ph type="sldNum" sz="quarter" idx="12"/>
          </p:nvPr>
        </p:nvSpPr>
        <p:spPr/>
        <p:txBody>
          <a:bodyPr/>
          <a:lstStyle/>
          <a:p>
            <a:fld id="{5A8582E6-5C2F-42DB-BB2B-C4702E0DDA32}" type="slidenum">
              <a:rPr lang="zh-CN" altLang="en-US" smtClean="0"/>
              <a:t>27</a:t>
            </a:fld>
            <a:endParaRPr lang="zh-CN" altLang="en-US" dirty="0"/>
          </a:p>
        </p:txBody>
      </p:sp>
    </p:spTree>
    <p:extLst>
      <p:ext uri="{BB962C8B-B14F-4D97-AF65-F5344CB8AC3E}">
        <p14:creationId xmlns:p14="http://schemas.microsoft.com/office/powerpoint/2010/main" val="2409542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62BF6E-C42C-0C78-F8E5-EA1D5AF63EEA}"/>
              </a:ext>
            </a:extLst>
          </p:cNvPr>
          <p:cNvSpPr>
            <a:spLocks noGrp="1"/>
          </p:cNvSpPr>
          <p:nvPr>
            <p:ph type="title"/>
          </p:nvPr>
        </p:nvSpPr>
        <p:spPr/>
        <p:txBody>
          <a:bodyPr/>
          <a:lstStyle/>
          <a:p>
            <a:r>
              <a:rPr lang="en-US" altLang="zh-CN" dirty="0"/>
              <a:t>Hard textual targets</a:t>
            </a:r>
            <a:r>
              <a:rPr lang="zh-CN" altLang="en-US" dirty="0"/>
              <a:t>：</a:t>
            </a:r>
            <a:r>
              <a:rPr lang="en-US" altLang="zh-CN" dirty="0"/>
              <a:t>the class names</a:t>
            </a:r>
            <a:endParaRPr lang="zh-CN" altLang="en-US" dirty="0"/>
          </a:p>
        </p:txBody>
      </p:sp>
      <p:sp>
        <p:nvSpPr>
          <p:cNvPr id="7" name="文本框 6">
            <a:extLst>
              <a:ext uri="{FF2B5EF4-FFF2-40B4-BE49-F238E27FC236}">
                <a16:creationId xmlns:a16="http://schemas.microsoft.com/office/drawing/2014/main" id="{99CD821B-52D3-2EC4-A83D-EB25E523CD3A}"/>
              </a:ext>
            </a:extLst>
          </p:cNvPr>
          <p:cNvSpPr txBox="1"/>
          <p:nvPr/>
        </p:nvSpPr>
        <p:spPr>
          <a:xfrm>
            <a:off x="3520007" y="2123001"/>
            <a:ext cx="8237183" cy="923330"/>
          </a:xfrm>
          <a:prstGeom prst="rect">
            <a:avLst/>
          </a:prstGeom>
          <a:noFill/>
        </p:spPr>
        <p:txBody>
          <a:bodyPr wrap="square">
            <a:spAutoFit/>
          </a:bodyPr>
          <a:lstStyle/>
          <a:p>
            <a:pPr algn="l"/>
            <a:r>
              <a:rPr lang="en-US" altLang="zh-CN" sz="1800" b="0" i="0" u="none" strike="noStrike" baseline="0" dirty="0">
                <a:latin typeface="NimbusRomNo9L-Medi"/>
              </a:rPr>
              <a:t>Conceptual sensitivity</a:t>
            </a:r>
            <a:r>
              <a:rPr lang="zh-CN" altLang="en-US" sz="1800" b="0" i="0" u="none" strike="noStrike" baseline="0" dirty="0">
                <a:latin typeface="NimbusRomNo9L-Medi"/>
              </a:rPr>
              <a:t>：</a:t>
            </a:r>
            <a:r>
              <a:rPr lang="en-US" altLang="zh-CN" sz="1800" b="0" i="0" u="none" strike="noStrike" baseline="0" dirty="0">
                <a:latin typeface="NimbusRomNo9L-Regu"/>
              </a:rPr>
              <a:t>despite the fact that hundreds of millions of </a:t>
            </a:r>
            <a:r>
              <a:rPr lang="en-US" altLang="zh-CN" sz="1800" b="0" i="0" u="none" strike="noStrike" baseline="0" dirty="0">
                <a:solidFill>
                  <a:srgbClr val="FF0000"/>
                </a:solidFill>
                <a:latin typeface="NimbusRomNo9L-Regu"/>
              </a:rPr>
              <a:t>pretraining samples cover a large number of concepts</a:t>
            </a:r>
            <a:r>
              <a:rPr lang="en-US" altLang="zh-CN" sz="1800" b="0" i="0" u="none" strike="noStrike" baseline="0" dirty="0">
                <a:latin typeface="NimbusRomNo9L-Regu"/>
              </a:rPr>
              <a:t> that can possibly appear in downstream datasets, </a:t>
            </a:r>
            <a:r>
              <a:rPr lang="en-US" altLang="zh-CN" sz="1800" b="0" i="0" u="none" strike="noStrike" baseline="0" dirty="0">
                <a:solidFill>
                  <a:srgbClr val="FF0000"/>
                </a:solidFill>
                <a:latin typeface="NimbusRomNo9L-Regu"/>
              </a:rPr>
              <a:t>zero-shot inference continues to struggle to recognize rare objects</a:t>
            </a:r>
            <a:r>
              <a:rPr lang="en-US" altLang="zh-CN" sz="1800" b="0" i="0" u="none" strike="noStrike" baseline="0" dirty="0">
                <a:latin typeface="NimbusRomNo9L-Regu"/>
              </a:rPr>
              <a:t>..</a:t>
            </a:r>
            <a:endParaRPr lang="zh-CN" altLang="en-US" dirty="0"/>
          </a:p>
        </p:txBody>
      </p:sp>
      <p:sp>
        <p:nvSpPr>
          <p:cNvPr id="11" name="文本框 10">
            <a:extLst>
              <a:ext uri="{FF2B5EF4-FFF2-40B4-BE49-F238E27FC236}">
                <a16:creationId xmlns:a16="http://schemas.microsoft.com/office/drawing/2014/main" id="{88145832-F550-993F-E2CC-38020DAB3E31}"/>
              </a:ext>
            </a:extLst>
          </p:cNvPr>
          <p:cNvSpPr txBox="1"/>
          <p:nvPr/>
        </p:nvSpPr>
        <p:spPr>
          <a:xfrm>
            <a:off x="3520007" y="3592403"/>
            <a:ext cx="7331452" cy="2308324"/>
          </a:xfrm>
          <a:prstGeom prst="rect">
            <a:avLst/>
          </a:prstGeom>
          <a:noFill/>
        </p:spPr>
        <p:txBody>
          <a:bodyPr wrap="square">
            <a:spAutoFit/>
          </a:bodyPr>
          <a:lstStyle/>
          <a:p>
            <a:pPr algn="l"/>
            <a:r>
              <a:rPr lang="en-US" altLang="zh-CN" sz="1800" b="0" i="0" u="none" strike="noStrike" baseline="0" dirty="0">
                <a:solidFill>
                  <a:srgbClr val="000000"/>
                </a:solidFill>
                <a:latin typeface="NimbusRomNo9L-Regu"/>
              </a:rPr>
              <a:t>For example, zero-shot CLIP is only 38.5% accurate when classifying </a:t>
            </a:r>
            <a:r>
              <a:rPr lang="en-US" altLang="zh-CN" sz="1800" b="0" i="0" u="none" strike="noStrike" baseline="0" dirty="0" err="1">
                <a:solidFill>
                  <a:srgbClr val="000000"/>
                </a:solidFill>
                <a:latin typeface="NimbusRomNo9L-Regu"/>
              </a:rPr>
              <a:t>EuroSAT</a:t>
            </a:r>
            <a:r>
              <a:rPr lang="en-US" altLang="zh-CN" sz="1800" b="0" i="0" u="none" strike="noStrike" baseline="0" dirty="0">
                <a:solidFill>
                  <a:srgbClr val="000000"/>
                </a:solidFill>
                <a:latin typeface="NimbusRomNo9L-Regu"/>
              </a:rPr>
              <a:t> satellite images, which is much lower than the result of a supervised ResNet-50 encoder (93.4%). </a:t>
            </a:r>
          </a:p>
          <a:p>
            <a:pPr algn="l"/>
            <a:endParaRPr lang="en-US" altLang="zh-CN" dirty="0">
              <a:solidFill>
                <a:srgbClr val="000000"/>
              </a:solidFill>
              <a:latin typeface="NimbusRomNo9L-Regu"/>
            </a:endParaRPr>
          </a:p>
          <a:p>
            <a:pPr algn="l"/>
            <a:r>
              <a:rPr lang="en-US" altLang="zh-CN" sz="1800" b="0" i="0" u="none" strike="noStrike" baseline="0" dirty="0">
                <a:solidFill>
                  <a:srgbClr val="000000"/>
                </a:solidFill>
                <a:latin typeface="NimbusRomNo9L-Regu"/>
              </a:rPr>
              <a:t>Also, zero-shot CLIP with a ResNet-50 encoder achieves less than 90% accuracy on MNIST which can even be outperformed by a simple logistic regression model. </a:t>
            </a:r>
          </a:p>
          <a:p>
            <a:pPr algn="l"/>
            <a:endParaRPr lang="en-US" altLang="zh-CN" dirty="0">
              <a:solidFill>
                <a:srgbClr val="000000"/>
              </a:solidFill>
              <a:latin typeface="NimbusRomNo9L-Regu"/>
            </a:endParaRPr>
          </a:p>
        </p:txBody>
      </p:sp>
      <p:pic>
        <p:nvPicPr>
          <p:cNvPr id="12" name="内容占位符 4">
            <a:extLst>
              <a:ext uri="{FF2B5EF4-FFF2-40B4-BE49-F238E27FC236}">
                <a16:creationId xmlns:a16="http://schemas.microsoft.com/office/drawing/2014/main" id="{E52DF1D2-BCD6-AB44-933B-B5CD92D77688}"/>
              </a:ext>
            </a:extLst>
          </p:cNvPr>
          <p:cNvPicPr>
            <a:picLocks noGrp="1" noChangeAspect="1"/>
          </p:cNvPicPr>
          <p:nvPr>
            <p:ph idx="1"/>
          </p:nvPr>
        </p:nvPicPr>
        <p:blipFill>
          <a:blip r:embed="rId2"/>
          <a:stretch>
            <a:fillRect/>
          </a:stretch>
        </p:blipFill>
        <p:spPr>
          <a:xfrm>
            <a:off x="201018" y="1980478"/>
            <a:ext cx="3194704" cy="4170482"/>
          </a:xfrm>
        </p:spPr>
      </p:pic>
      <p:sp>
        <p:nvSpPr>
          <p:cNvPr id="13" name="矩形 12">
            <a:extLst>
              <a:ext uri="{FF2B5EF4-FFF2-40B4-BE49-F238E27FC236}">
                <a16:creationId xmlns:a16="http://schemas.microsoft.com/office/drawing/2014/main" id="{3D9C3BC3-E07A-D184-FE48-C118F497BC99}"/>
              </a:ext>
            </a:extLst>
          </p:cNvPr>
          <p:cNvSpPr/>
          <p:nvPr/>
        </p:nvSpPr>
        <p:spPr>
          <a:xfrm>
            <a:off x="333691" y="4845020"/>
            <a:ext cx="2526518" cy="15167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日期占位符 14">
            <a:extLst>
              <a:ext uri="{FF2B5EF4-FFF2-40B4-BE49-F238E27FC236}">
                <a16:creationId xmlns:a16="http://schemas.microsoft.com/office/drawing/2014/main" id="{1AA559AD-02D3-B847-A542-B59F38BB145A}"/>
              </a:ext>
            </a:extLst>
          </p:cNvPr>
          <p:cNvSpPr>
            <a:spLocks noGrp="1"/>
          </p:cNvSpPr>
          <p:nvPr>
            <p:ph type="dt" sz="half" idx="10"/>
          </p:nvPr>
        </p:nvSpPr>
        <p:spPr/>
        <p:txBody>
          <a:bodyPr/>
          <a:lstStyle/>
          <a:p>
            <a:fld id="{13B1B4CC-4E82-4A9F-B03C-3A24BFB5C7C0}" type="datetime1">
              <a:rPr lang="zh-CN" altLang="en-US" smtClean="0"/>
              <a:t>2023/4/6</a:t>
            </a:fld>
            <a:endParaRPr lang="zh-CN" altLang="en-US"/>
          </a:p>
        </p:txBody>
      </p:sp>
      <p:sp>
        <p:nvSpPr>
          <p:cNvPr id="16" name="灯片编号占位符 15">
            <a:extLst>
              <a:ext uri="{FF2B5EF4-FFF2-40B4-BE49-F238E27FC236}">
                <a16:creationId xmlns:a16="http://schemas.microsoft.com/office/drawing/2014/main" id="{549AEABB-A113-6553-2833-5BB7A5731448}"/>
              </a:ext>
            </a:extLst>
          </p:cNvPr>
          <p:cNvSpPr>
            <a:spLocks noGrp="1"/>
          </p:cNvSpPr>
          <p:nvPr>
            <p:ph type="sldNum" sz="quarter" idx="12"/>
          </p:nvPr>
        </p:nvSpPr>
        <p:spPr/>
        <p:txBody>
          <a:bodyPr/>
          <a:lstStyle/>
          <a:p>
            <a:fld id="{5A8582E6-5C2F-42DB-BB2B-C4702E0DDA32}" type="slidenum">
              <a:rPr lang="zh-CN" altLang="en-US" smtClean="0"/>
              <a:t>28</a:t>
            </a:fld>
            <a:endParaRPr lang="zh-CN" altLang="en-US" dirty="0"/>
          </a:p>
        </p:txBody>
      </p:sp>
    </p:spTree>
    <p:extLst>
      <p:ext uri="{BB962C8B-B14F-4D97-AF65-F5344CB8AC3E}">
        <p14:creationId xmlns:p14="http://schemas.microsoft.com/office/powerpoint/2010/main" val="4281531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F5168D-34EA-15C3-35E3-247E9BF3ADB6}"/>
              </a:ext>
            </a:extLst>
          </p:cNvPr>
          <p:cNvSpPr>
            <a:spLocks noGrp="1"/>
          </p:cNvSpPr>
          <p:nvPr>
            <p:ph type="title"/>
          </p:nvPr>
        </p:nvSpPr>
        <p:spPr/>
        <p:txBody>
          <a:bodyPr/>
          <a:lstStyle/>
          <a:p>
            <a:r>
              <a:rPr lang="en-US" altLang="zh-CN" dirty="0"/>
              <a:t>Decomposed Feature Prompting (</a:t>
            </a:r>
            <a:r>
              <a:rPr lang="en-US" altLang="zh-CN" dirty="0" err="1"/>
              <a:t>DeFo</a:t>
            </a:r>
            <a:r>
              <a:rPr lang="en-US" altLang="zh-CN" dirty="0"/>
              <a:t>)</a:t>
            </a:r>
            <a:endParaRPr lang="zh-CN" altLang="en-US" dirty="0"/>
          </a:p>
        </p:txBody>
      </p:sp>
      <p:pic>
        <p:nvPicPr>
          <p:cNvPr id="5" name="内容占位符 4">
            <a:extLst>
              <a:ext uri="{FF2B5EF4-FFF2-40B4-BE49-F238E27FC236}">
                <a16:creationId xmlns:a16="http://schemas.microsoft.com/office/drawing/2014/main" id="{611008E3-12F6-1645-7661-A5DED57DFDEE}"/>
              </a:ext>
            </a:extLst>
          </p:cNvPr>
          <p:cNvPicPr>
            <a:picLocks noGrp="1" noChangeAspect="1"/>
          </p:cNvPicPr>
          <p:nvPr>
            <p:ph idx="1"/>
          </p:nvPr>
        </p:nvPicPr>
        <p:blipFill>
          <a:blip r:embed="rId2"/>
          <a:stretch>
            <a:fillRect/>
          </a:stretch>
        </p:blipFill>
        <p:spPr>
          <a:xfrm>
            <a:off x="585441" y="1754286"/>
            <a:ext cx="4844890" cy="4738589"/>
          </a:xfrm>
        </p:spPr>
      </p:pic>
      <p:pic>
        <p:nvPicPr>
          <p:cNvPr id="9" name="图片 8">
            <a:extLst>
              <a:ext uri="{FF2B5EF4-FFF2-40B4-BE49-F238E27FC236}">
                <a16:creationId xmlns:a16="http://schemas.microsoft.com/office/drawing/2014/main" id="{A8201E42-D7DA-51E3-239E-50E2BEC4E05B}"/>
              </a:ext>
            </a:extLst>
          </p:cNvPr>
          <p:cNvPicPr>
            <a:picLocks noChangeAspect="1"/>
          </p:cNvPicPr>
          <p:nvPr/>
        </p:nvPicPr>
        <p:blipFill>
          <a:blip r:embed="rId3"/>
          <a:stretch>
            <a:fillRect/>
          </a:stretch>
        </p:blipFill>
        <p:spPr>
          <a:xfrm>
            <a:off x="5978475" y="2627919"/>
            <a:ext cx="2972737" cy="457344"/>
          </a:xfrm>
          <a:prstGeom prst="rect">
            <a:avLst/>
          </a:prstGeom>
        </p:spPr>
      </p:pic>
      <p:grpSp>
        <p:nvGrpSpPr>
          <p:cNvPr id="18" name="组合 17">
            <a:extLst>
              <a:ext uri="{FF2B5EF4-FFF2-40B4-BE49-F238E27FC236}">
                <a16:creationId xmlns:a16="http://schemas.microsoft.com/office/drawing/2014/main" id="{B94F25F2-8AD2-7B39-50AE-96DB0ADF22B0}"/>
              </a:ext>
            </a:extLst>
          </p:cNvPr>
          <p:cNvGrpSpPr/>
          <p:nvPr/>
        </p:nvGrpSpPr>
        <p:grpSpPr>
          <a:xfrm>
            <a:off x="9256776" y="2797216"/>
            <a:ext cx="2816706" cy="258677"/>
            <a:chOff x="7081266" y="3501039"/>
            <a:chExt cx="2816706" cy="258677"/>
          </a:xfrm>
        </p:grpSpPr>
        <p:pic>
          <p:nvPicPr>
            <p:cNvPr id="11" name="图片 10">
              <a:extLst>
                <a:ext uri="{FF2B5EF4-FFF2-40B4-BE49-F238E27FC236}">
                  <a16:creationId xmlns:a16="http://schemas.microsoft.com/office/drawing/2014/main" id="{608E54D5-EF20-9E79-4EA9-8014ED93F18A}"/>
                </a:ext>
              </a:extLst>
            </p:cNvPr>
            <p:cNvPicPr>
              <a:picLocks noChangeAspect="1"/>
            </p:cNvPicPr>
            <p:nvPr/>
          </p:nvPicPr>
          <p:blipFill rotWithShape="1">
            <a:blip r:embed="rId4"/>
            <a:srcRect t="8530"/>
            <a:stretch/>
          </p:blipFill>
          <p:spPr>
            <a:xfrm>
              <a:off x="8489619" y="3525912"/>
              <a:ext cx="1408353" cy="223242"/>
            </a:xfrm>
            <a:prstGeom prst="rect">
              <a:avLst/>
            </a:prstGeom>
          </p:spPr>
        </p:pic>
        <p:pic>
          <p:nvPicPr>
            <p:cNvPr id="13" name="图片 12">
              <a:extLst>
                <a:ext uri="{FF2B5EF4-FFF2-40B4-BE49-F238E27FC236}">
                  <a16:creationId xmlns:a16="http://schemas.microsoft.com/office/drawing/2014/main" id="{E97F87A7-6A75-1853-D952-D9E9D468AFE6}"/>
                </a:ext>
              </a:extLst>
            </p:cNvPr>
            <p:cNvPicPr>
              <a:picLocks noChangeAspect="1"/>
            </p:cNvPicPr>
            <p:nvPr/>
          </p:nvPicPr>
          <p:blipFill>
            <a:blip r:embed="rId5"/>
            <a:stretch>
              <a:fillRect/>
            </a:stretch>
          </p:blipFill>
          <p:spPr>
            <a:xfrm>
              <a:off x="7081266" y="3501039"/>
              <a:ext cx="1408353" cy="258677"/>
            </a:xfrm>
            <a:prstGeom prst="rect">
              <a:avLst/>
            </a:prstGeom>
          </p:spPr>
        </p:pic>
      </p:grpSp>
      <p:pic>
        <p:nvPicPr>
          <p:cNvPr id="15" name="图片 14">
            <a:extLst>
              <a:ext uri="{FF2B5EF4-FFF2-40B4-BE49-F238E27FC236}">
                <a16:creationId xmlns:a16="http://schemas.microsoft.com/office/drawing/2014/main" id="{1133AEED-83F9-FDB5-94ED-11B81A6D0A07}"/>
              </a:ext>
            </a:extLst>
          </p:cNvPr>
          <p:cNvPicPr>
            <a:picLocks noChangeAspect="1"/>
          </p:cNvPicPr>
          <p:nvPr/>
        </p:nvPicPr>
        <p:blipFill rotWithShape="1">
          <a:blip r:embed="rId6"/>
          <a:srcRect t="11083"/>
          <a:stretch/>
        </p:blipFill>
        <p:spPr>
          <a:xfrm>
            <a:off x="6134507" y="2362696"/>
            <a:ext cx="2428784" cy="230927"/>
          </a:xfrm>
          <a:prstGeom prst="rect">
            <a:avLst/>
          </a:prstGeom>
        </p:spPr>
      </p:pic>
      <p:pic>
        <p:nvPicPr>
          <p:cNvPr id="17" name="图片 16">
            <a:extLst>
              <a:ext uri="{FF2B5EF4-FFF2-40B4-BE49-F238E27FC236}">
                <a16:creationId xmlns:a16="http://schemas.microsoft.com/office/drawing/2014/main" id="{8C5FE2FC-5130-0743-77AF-C457A0A8064D}"/>
              </a:ext>
            </a:extLst>
          </p:cNvPr>
          <p:cNvPicPr>
            <a:picLocks noChangeAspect="1"/>
          </p:cNvPicPr>
          <p:nvPr/>
        </p:nvPicPr>
        <p:blipFill>
          <a:blip r:embed="rId7"/>
          <a:stretch>
            <a:fillRect/>
          </a:stretch>
        </p:blipFill>
        <p:spPr>
          <a:xfrm>
            <a:off x="5520045" y="3640918"/>
            <a:ext cx="6682251" cy="575746"/>
          </a:xfrm>
          <a:prstGeom prst="rect">
            <a:avLst/>
          </a:prstGeom>
        </p:spPr>
      </p:pic>
      <p:pic>
        <p:nvPicPr>
          <p:cNvPr id="22" name="图片 21">
            <a:extLst>
              <a:ext uri="{FF2B5EF4-FFF2-40B4-BE49-F238E27FC236}">
                <a16:creationId xmlns:a16="http://schemas.microsoft.com/office/drawing/2014/main" id="{CE29FD72-40F9-501C-524E-2081F5F65AB2}"/>
              </a:ext>
            </a:extLst>
          </p:cNvPr>
          <p:cNvPicPr>
            <a:picLocks noChangeAspect="1"/>
          </p:cNvPicPr>
          <p:nvPr/>
        </p:nvPicPr>
        <p:blipFill>
          <a:blip r:embed="rId8"/>
          <a:stretch>
            <a:fillRect/>
          </a:stretch>
        </p:blipFill>
        <p:spPr>
          <a:xfrm>
            <a:off x="5520046" y="4931692"/>
            <a:ext cx="6671954" cy="916181"/>
          </a:xfrm>
          <a:prstGeom prst="rect">
            <a:avLst/>
          </a:prstGeom>
        </p:spPr>
      </p:pic>
      <p:sp>
        <p:nvSpPr>
          <p:cNvPr id="24" name="日期占位符 23">
            <a:extLst>
              <a:ext uri="{FF2B5EF4-FFF2-40B4-BE49-F238E27FC236}">
                <a16:creationId xmlns:a16="http://schemas.microsoft.com/office/drawing/2014/main" id="{65F29814-177A-E681-FD11-2D396CE207D1}"/>
              </a:ext>
            </a:extLst>
          </p:cNvPr>
          <p:cNvSpPr>
            <a:spLocks noGrp="1"/>
          </p:cNvSpPr>
          <p:nvPr>
            <p:ph type="dt" sz="half" idx="10"/>
          </p:nvPr>
        </p:nvSpPr>
        <p:spPr/>
        <p:txBody>
          <a:bodyPr/>
          <a:lstStyle/>
          <a:p>
            <a:fld id="{DDCBEC18-A0ED-46BB-AF9D-AD717C2AB237}" type="datetime1">
              <a:rPr lang="zh-CN" altLang="en-US" smtClean="0"/>
              <a:t>2023/4/6</a:t>
            </a:fld>
            <a:endParaRPr lang="zh-CN" altLang="en-US"/>
          </a:p>
        </p:txBody>
      </p:sp>
      <p:sp>
        <p:nvSpPr>
          <p:cNvPr id="25" name="灯片编号占位符 24">
            <a:extLst>
              <a:ext uri="{FF2B5EF4-FFF2-40B4-BE49-F238E27FC236}">
                <a16:creationId xmlns:a16="http://schemas.microsoft.com/office/drawing/2014/main" id="{7B6FF8EF-7CD8-E54D-ADBA-DCF387F50A7D}"/>
              </a:ext>
            </a:extLst>
          </p:cNvPr>
          <p:cNvSpPr>
            <a:spLocks noGrp="1"/>
          </p:cNvSpPr>
          <p:nvPr>
            <p:ph type="sldNum" sz="quarter" idx="12"/>
          </p:nvPr>
        </p:nvSpPr>
        <p:spPr/>
        <p:txBody>
          <a:bodyPr/>
          <a:lstStyle/>
          <a:p>
            <a:fld id="{5A8582E6-5C2F-42DB-BB2B-C4702E0DDA32}" type="slidenum">
              <a:rPr lang="zh-CN" altLang="en-US" smtClean="0"/>
              <a:t>29</a:t>
            </a:fld>
            <a:endParaRPr lang="zh-CN" altLang="en-US" dirty="0"/>
          </a:p>
        </p:txBody>
      </p:sp>
    </p:spTree>
    <p:extLst>
      <p:ext uri="{BB962C8B-B14F-4D97-AF65-F5344CB8AC3E}">
        <p14:creationId xmlns:p14="http://schemas.microsoft.com/office/powerpoint/2010/main" val="746162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2A0436-5C70-14FD-3EFE-ADDCF8F3C8AC}"/>
              </a:ext>
            </a:extLst>
          </p:cNvPr>
          <p:cNvSpPr>
            <a:spLocks noGrp="1"/>
          </p:cNvSpPr>
          <p:nvPr>
            <p:ph type="title"/>
          </p:nvPr>
        </p:nvSpPr>
        <p:spPr/>
        <p:txBody>
          <a:bodyPr/>
          <a:lstStyle/>
          <a:p>
            <a:r>
              <a:rPr lang="en-US" altLang="zh-CN" dirty="0"/>
              <a:t>Common visual recognition systems</a:t>
            </a:r>
            <a:endParaRPr lang="zh-CN" altLang="en-US" dirty="0"/>
          </a:p>
        </p:txBody>
      </p:sp>
      <p:sp>
        <p:nvSpPr>
          <p:cNvPr id="5" name="文本框 4">
            <a:extLst>
              <a:ext uri="{FF2B5EF4-FFF2-40B4-BE49-F238E27FC236}">
                <a16:creationId xmlns:a16="http://schemas.microsoft.com/office/drawing/2014/main" id="{A06F0DF3-AE4E-A4F1-E6A1-04AD04E85E27}"/>
              </a:ext>
            </a:extLst>
          </p:cNvPr>
          <p:cNvSpPr txBox="1"/>
          <p:nvPr/>
        </p:nvSpPr>
        <p:spPr>
          <a:xfrm>
            <a:off x="1975241" y="4771394"/>
            <a:ext cx="8241518" cy="923330"/>
          </a:xfrm>
          <a:prstGeom prst="rect">
            <a:avLst/>
          </a:prstGeom>
          <a:noFill/>
        </p:spPr>
        <p:txBody>
          <a:bodyPr wrap="square">
            <a:spAutoFit/>
          </a:bodyPr>
          <a:lstStyle/>
          <a:p>
            <a:pPr algn="l"/>
            <a:r>
              <a:rPr lang="en-US" altLang="zh-CN" sz="1800" b="0" i="0" u="none" strike="noStrike" baseline="0" dirty="0">
                <a:solidFill>
                  <a:srgbClr val="131413"/>
                </a:solidFill>
                <a:latin typeface="Times-Roman"/>
              </a:rPr>
              <a:t>Although training categories often have a textual form, such as “goldfish” or “toilet paper,” they will be converted into </a:t>
            </a:r>
            <a:r>
              <a:rPr lang="en-US" altLang="zh-CN" sz="1800" b="0" i="0" u="none" strike="noStrike" baseline="0" dirty="0">
                <a:solidFill>
                  <a:srgbClr val="FF0000"/>
                </a:solidFill>
                <a:latin typeface="Times-Roman"/>
              </a:rPr>
              <a:t>discrete labels </a:t>
            </a:r>
            <a:r>
              <a:rPr lang="en-US" altLang="zh-CN" sz="1800" b="0" i="0" u="none" strike="noStrike" baseline="0" dirty="0">
                <a:solidFill>
                  <a:srgbClr val="131413"/>
                </a:solidFill>
                <a:latin typeface="Times-Roman"/>
              </a:rPr>
              <a:t>just for easing the computation of the cross-entropy loss, leaving the </a:t>
            </a:r>
            <a:r>
              <a:rPr lang="en-US" altLang="zh-CN" sz="1800" b="0" i="0" u="none" strike="noStrike" baseline="0" dirty="0">
                <a:solidFill>
                  <a:srgbClr val="FF0000"/>
                </a:solidFill>
                <a:latin typeface="Times-Roman"/>
              </a:rPr>
              <a:t>semantics</a:t>
            </a:r>
            <a:r>
              <a:rPr lang="en-US" altLang="zh-CN" sz="1800" b="0" i="0" u="none" strike="noStrike" baseline="0" dirty="0">
                <a:solidFill>
                  <a:srgbClr val="131413"/>
                </a:solidFill>
                <a:latin typeface="Times-Roman"/>
              </a:rPr>
              <a:t> encapsulated </a:t>
            </a:r>
            <a:r>
              <a:rPr lang="en-US" altLang="zh-CN" sz="1800" b="0" i="0" u="none" strike="noStrike" baseline="0" dirty="0">
                <a:solidFill>
                  <a:srgbClr val="FF0000"/>
                </a:solidFill>
                <a:latin typeface="Times-Roman"/>
              </a:rPr>
              <a:t>in texts </a:t>
            </a:r>
            <a:r>
              <a:rPr lang="en-US" altLang="zh-CN" sz="1800" b="0" i="0" u="none" strike="noStrike" baseline="0" dirty="0">
                <a:solidFill>
                  <a:srgbClr val="131413"/>
                </a:solidFill>
                <a:latin typeface="Times-Roman"/>
              </a:rPr>
              <a:t>largely </a:t>
            </a:r>
            <a:r>
              <a:rPr lang="en-US" altLang="zh-CN" sz="1800" b="0" i="0" u="none" strike="noStrike" baseline="0" dirty="0">
                <a:solidFill>
                  <a:srgbClr val="FF0000"/>
                </a:solidFill>
                <a:latin typeface="Times-Roman"/>
              </a:rPr>
              <a:t>unexploited</a:t>
            </a:r>
            <a:r>
              <a:rPr lang="en-US" altLang="zh-CN" sz="1800" b="0" i="0" u="none" strike="noStrike" baseline="0" dirty="0">
                <a:solidFill>
                  <a:srgbClr val="131413"/>
                </a:solidFill>
                <a:latin typeface="Times-Roman"/>
              </a:rPr>
              <a:t>.</a:t>
            </a:r>
            <a:endParaRPr lang="zh-CN" altLang="en-US" dirty="0"/>
          </a:p>
        </p:txBody>
      </p:sp>
      <p:pic>
        <p:nvPicPr>
          <p:cNvPr id="6" name="内容占位符 4">
            <a:extLst>
              <a:ext uri="{FF2B5EF4-FFF2-40B4-BE49-F238E27FC236}">
                <a16:creationId xmlns:a16="http://schemas.microsoft.com/office/drawing/2014/main" id="{65831D91-5463-2B32-0CC4-EF8FA8A00F9E}"/>
              </a:ext>
            </a:extLst>
          </p:cNvPr>
          <p:cNvPicPr>
            <a:picLocks noGrp="1" noChangeAspect="1"/>
          </p:cNvPicPr>
          <p:nvPr>
            <p:ph idx="1"/>
          </p:nvPr>
        </p:nvPicPr>
        <p:blipFill>
          <a:blip r:embed="rId2"/>
          <a:stretch>
            <a:fillRect/>
          </a:stretch>
        </p:blipFill>
        <p:spPr>
          <a:xfrm>
            <a:off x="1925984" y="1786028"/>
            <a:ext cx="8290775" cy="2356769"/>
          </a:xfrm>
        </p:spPr>
      </p:pic>
      <p:sp>
        <p:nvSpPr>
          <p:cNvPr id="7" name="文本框 6">
            <a:extLst>
              <a:ext uri="{FF2B5EF4-FFF2-40B4-BE49-F238E27FC236}">
                <a16:creationId xmlns:a16="http://schemas.microsoft.com/office/drawing/2014/main" id="{581CF046-54B6-D440-97FD-B37C8CD1306F}"/>
              </a:ext>
            </a:extLst>
          </p:cNvPr>
          <p:cNvSpPr txBox="1"/>
          <p:nvPr/>
        </p:nvSpPr>
        <p:spPr>
          <a:xfrm>
            <a:off x="1975241" y="4306722"/>
            <a:ext cx="6497611" cy="369332"/>
          </a:xfrm>
          <a:prstGeom prst="rect">
            <a:avLst/>
          </a:prstGeom>
          <a:noFill/>
        </p:spPr>
        <p:txBody>
          <a:bodyPr wrap="square">
            <a:spAutoFit/>
          </a:bodyPr>
          <a:lstStyle/>
          <a:p>
            <a:r>
              <a:rPr lang="en-US" altLang="zh-CN" dirty="0">
                <a:solidFill>
                  <a:srgbClr val="131413"/>
                </a:solidFill>
                <a:latin typeface="Times-Roman"/>
              </a:rPr>
              <a:t>Pre-train models on </a:t>
            </a:r>
            <a:r>
              <a:rPr lang="en-US" altLang="zh-CN" dirty="0">
                <a:solidFill>
                  <a:srgbClr val="FF0000"/>
                </a:solidFill>
                <a:latin typeface="Times-Roman"/>
              </a:rPr>
              <a:t>crowd-labeled</a:t>
            </a:r>
            <a:r>
              <a:rPr lang="en-US" altLang="zh-CN" dirty="0">
                <a:solidFill>
                  <a:srgbClr val="131413"/>
                </a:solidFill>
                <a:latin typeface="Times-Roman"/>
              </a:rPr>
              <a:t> datasets such as ImageNet</a:t>
            </a:r>
            <a:endParaRPr lang="zh-CN" altLang="en-US" dirty="0">
              <a:solidFill>
                <a:srgbClr val="131413"/>
              </a:solidFill>
              <a:latin typeface="Times-Roman"/>
            </a:endParaRPr>
          </a:p>
        </p:txBody>
      </p:sp>
      <p:sp>
        <p:nvSpPr>
          <p:cNvPr id="9" name="文本框 8">
            <a:extLst>
              <a:ext uri="{FF2B5EF4-FFF2-40B4-BE49-F238E27FC236}">
                <a16:creationId xmlns:a16="http://schemas.microsoft.com/office/drawing/2014/main" id="{B2CE016A-9B06-60A9-439D-8B1686F9B60F}"/>
              </a:ext>
            </a:extLst>
          </p:cNvPr>
          <p:cNvSpPr txBox="1"/>
          <p:nvPr/>
        </p:nvSpPr>
        <p:spPr>
          <a:xfrm>
            <a:off x="1975241" y="5846544"/>
            <a:ext cx="8800558" cy="646331"/>
          </a:xfrm>
          <a:prstGeom prst="rect">
            <a:avLst/>
          </a:prstGeom>
          <a:noFill/>
        </p:spPr>
        <p:txBody>
          <a:bodyPr wrap="square">
            <a:spAutoFit/>
          </a:bodyPr>
          <a:lstStyle/>
          <a:p>
            <a:r>
              <a:rPr lang="en-US" altLang="zh-CN" dirty="0">
                <a:solidFill>
                  <a:srgbClr val="131413"/>
                </a:solidFill>
                <a:latin typeface="Times-Roman"/>
              </a:rPr>
              <a:t>Limits visual recognition systems to closed-set visual concepts, </a:t>
            </a:r>
            <a:r>
              <a:rPr lang="en-US" altLang="zh-CN" dirty="0">
                <a:solidFill>
                  <a:srgbClr val="FF0000"/>
                </a:solidFill>
                <a:latin typeface="Times-Roman"/>
              </a:rPr>
              <a:t>making them unable to deal with new categories </a:t>
            </a:r>
            <a:r>
              <a:rPr lang="en-US" altLang="zh-CN" dirty="0">
                <a:solidFill>
                  <a:srgbClr val="131413"/>
                </a:solidFill>
                <a:latin typeface="Times-Roman"/>
              </a:rPr>
              <a:t>since additional data are required for learning a new classifier.</a:t>
            </a:r>
            <a:endParaRPr lang="zh-CN" altLang="en-US" dirty="0">
              <a:solidFill>
                <a:srgbClr val="131413"/>
              </a:solidFill>
              <a:latin typeface="Times-Roman"/>
            </a:endParaRPr>
          </a:p>
        </p:txBody>
      </p:sp>
      <p:sp>
        <p:nvSpPr>
          <p:cNvPr id="11" name="日期占位符 10">
            <a:extLst>
              <a:ext uri="{FF2B5EF4-FFF2-40B4-BE49-F238E27FC236}">
                <a16:creationId xmlns:a16="http://schemas.microsoft.com/office/drawing/2014/main" id="{26FF091F-8297-BBFB-DB8E-880FF6458A0E}"/>
              </a:ext>
            </a:extLst>
          </p:cNvPr>
          <p:cNvSpPr>
            <a:spLocks noGrp="1"/>
          </p:cNvSpPr>
          <p:nvPr>
            <p:ph type="dt" sz="half" idx="10"/>
          </p:nvPr>
        </p:nvSpPr>
        <p:spPr/>
        <p:txBody>
          <a:bodyPr/>
          <a:lstStyle/>
          <a:p>
            <a:fld id="{46D6DF49-9BBC-41FB-9D3C-A430C6783CFC}" type="datetime1">
              <a:rPr lang="zh-CN" altLang="en-US" smtClean="0"/>
              <a:t>2023/4/6</a:t>
            </a:fld>
            <a:endParaRPr lang="zh-CN" altLang="en-US"/>
          </a:p>
        </p:txBody>
      </p:sp>
      <p:sp>
        <p:nvSpPr>
          <p:cNvPr id="12" name="灯片编号占位符 11">
            <a:extLst>
              <a:ext uri="{FF2B5EF4-FFF2-40B4-BE49-F238E27FC236}">
                <a16:creationId xmlns:a16="http://schemas.microsoft.com/office/drawing/2014/main" id="{022AA294-1BE6-A967-E521-5ED5C13A1BBA}"/>
              </a:ext>
            </a:extLst>
          </p:cNvPr>
          <p:cNvSpPr>
            <a:spLocks noGrp="1"/>
          </p:cNvSpPr>
          <p:nvPr>
            <p:ph type="sldNum" sz="quarter" idx="12"/>
          </p:nvPr>
        </p:nvSpPr>
        <p:spPr/>
        <p:txBody>
          <a:bodyPr/>
          <a:lstStyle/>
          <a:p>
            <a:fld id="{5A8582E6-5C2F-42DB-BB2B-C4702E0DDA32}" type="slidenum">
              <a:rPr lang="zh-CN" altLang="en-US" smtClean="0"/>
              <a:t>3</a:t>
            </a:fld>
            <a:endParaRPr lang="zh-CN" altLang="en-US" dirty="0"/>
          </a:p>
        </p:txBody>
      </p:sp>
    </p:spTree>
    <p:extLst>
      <p:ext uri="{BB962C8B-B14F-4D97-AF65-F5344CB8AC3E}">
        <p14:creationId xmlns:p14="http://schemas.microsoft.com/office/powerpoint/2010/main" val="804484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2D9464-9B8B-EAA7-C997-4DB4B3A8714E}"/>
              </a:ext>
            </a:extLst>
          </p:cNvPr>
          <p:cNvSpPr>
            <a:spLocks noGrp="1"/>
          </p:cNvSpPr>
          <p:nvPr>
            <p:ph type="title"/>
          </p:nvPr>
        </p:nvSpPr>
        <p:spPr/>
        <p:txBody>
          <a:bodyPr/>
          <a:lstStyle/>
          <a:p>
            <a:endParaRPr lang="zh-CN" altLang="en-US"/>
          </a:p>
        </p:txBody>
      </p:sp>
      <p:sp>
        <p:nvSpPr>
          <p:cNvPr id="5" name="文本框 4">
            <a:extLst>
              <a:ext uri="{FF2B5EF4-FFF2-40B4-BE49-F238E27FC236}">
                <a16:creationId xmlns:a16="http://schemas.microsoft.com/office/drawing/2014/main" id="{D7FD3D24-C305-3FA1-47C8-DB3B3B5CCEE4}"/>
              </a:ext>
            </a:extLst>
          </p:cNvPr>
          <p:cNvSpPr txBox="1"/>
          <p:nvPr/>
        </p:nvSpPr>
        <p:spPr>
          <a:xfrm>
            <a:off x="1058133" y="1822651"/>
            <a:ext cx="10188409" cy="923330"/>
          </a:xfrm>
          <a:prstGeom prst="rect">
            <a:avLst/>
          </a:prstGeom>
          <a:noFill/>
        </p:spPr>
        <p:txBody>
          <a:bodyPr wrap="square">
            <a:spAutoFit/>
          </a:bodyPr>
          <a:lstStyle/>
          <a:p>
            <a:pPr algn="l"/>
            <a:r>
              <a:rPr lang="en-US" altLang="zh-CN" sz="1800" b="0" i="0" u="none" strike="noStrike" baseline="0" dirty="0" err="1">
                <a:latin typeface="NimbusRomNo9L-Regu"/>
              </a:rPr>
              <a:t>DeFo</a:t>
            </a:r>
            <a:r>
              <a:rPr lang="en-US" altLang="zh-CN" sz="1800" b="0" i="0" u="none" strike="noStrike" baseline="0" dirty="0">
                <a:latin typeface="NimbusRomNo9L-Regu"/>
              </a:rPr>
              <a:t> makes CLIP-like vision-language models free from both hand-crafted prompts and annotations such as class names. In this way we address the issues of expressive and conceptual sensitivity caused by using class names as hard targets.</a:t>
            </a:r>
            <a:endParaRPr lang="zh-CN" altLang="en-US" dirty="0"/>
          </a:p>
        </p:txBody>
      </p:sp>
      <p:pic>
        <p:nvPicPr>
          <p:cNvPr id="7" name="图片 6">
            <a:extLst>
              <a:ext uri="{FF2B5EF4-FFF2-40B4-BE49-F238E27FC236}">
                <a16:creationId xmlns:a16="http://schemas.microsoft.com/office/drawing/2014/main" id="{A513770E-B368-8743-C05E-84720B5E4FA3}"/>
              </a:ext>
            </a:extLst>
          </p:cNvPr>
          <p:cNvPicPr>
            <a:picLocks noChangeAspect="1"/>
          </p:cNvPicPr>
          <p:nvPr/>
        </p:nvPicPr>
        <p:blipFill>
          <a:blip r:embed="rId2"/>
          <a:stretch>
            <a:fillRect/>
          </a:stretch>
        </p:blipFill>
        <p:spPr>
          <a:xfrm>
            <a:off x="602377" y="3749691"/>
            <a:ext cx="5698750" cy="2395168"/>
          </a:xfrm>
          <a:prstGeom prst="rect">
            <a:avLst/>
          </a:prstGeom>
        </p:spPr>
      </p:pic>
      <p:sp>
        <p:nvSpPr>
          <p:cNvPr id="9" name="文本框 8">
            <a:extLst>
              <a:ext uri="{FF2B5EF4-FFF2-40B4-BE49-F238E27FC236}">
                <a16:creationId xmlns:a16="http://schemas.microsoft.com/office/drawing/2014/main" id="{E00EBE3D-EA1F-81C2-DC89-4868727BB970}"/>
              </a:ext>
            </a:extLst>
          </p:cNvPr>
          <p:cNvSpPr txBox="1"/>
          <p:nvPr/>
        </p:nvSpPr>
        <p:spPr>
          <a:xfrm>
            <a:off x="1058133" y="2921346"/>
            <a:ext cx="11327076" cy="369332"/>
          </a:xfrm>
          <a:prstGeom prst="rect">
            <a:avLst/>
          </a:prstGeom>
          <a:noFill/>
        </p:spPr>
        <p:txBody>
          <a:bodyPr wrap="square">
            <a:spAutoFit/>
          </a:bodyPr>
          <a:lstStyle/>
          <a:p>
            <a:pPr algn="l"/>
            <a:r>
              <a:rPr lang="en-US" altLang="zh-CN" sz="1800" b="0" i="0" u="none" strike="noStrike" baseline="0" dirty="0">
                <a:latin typeface="NimbusRomNo9L-Medi"/>
              </a:rPr>
              <a:t>Target Optimization</a:t>
            </a:r>
            <a:r>
              <a:rPr lang="en-US" altLang="zh-CN" dirty="0">
                <a:latin typeface="NimbusRomNo9L-Regu"/>
              </a:rPr>
              <a:t>: </a:t>
            </a:r>
            <a:r>
              <a:rPr lang="en-US" altLang="zh-CN" sz="1800" b="0" i="0" u="none" strike="noStrike" baseline="0" dirty="0">
                <a:latin typeface="NimbusRomNo9L-Regu"/>
              </a:rPr>
              <a:t>uses learnable embedding vectors as class names combined with a hand-crafted prompt prefix.</a:t>
            </a:r>
          </a:p>
        </p:txBody>
      </p:sp>
      <p:pic>
        <p:nvPicPr>
          <p:cNvPr id="11" name="图片 10">
            <a:extLst>
              <a:ext uri="{FF2B5EF4-FFF2-40B4-BE49-F238E27FC236}">
                <a16:creationId xmlns:a16="http://schemas.microsoft.com/office/drawing/2014/main" id="{6A9F490F-89F0-4714-1DBE-5FC6A273A8A5}"/>
              </a:ext>
            </a:extLst>
          </p:cNvPr>
          <p:cNvPicPr>
            <a:picLocks noChangeAspect="1"/>
          </p:cNvPicPr>
          <p:nvPr/>
        </p:nvPicPr>
        <p:blipFill>
          <a:blip r:embed="rId3"/>
          <a:stretch>
            <a:fillRect/>
          </a:stretch>
        </p:blipFill>
        <p:spPr>
          <a:xfrm>
            <a:off x="6398708" y="3959984"/>
            <a:ext cx="5511604" cy="2061615"/>
          </a:xfrm>
          <a:prstGeom prst="rect">
            <a:avLst/>
          </a:prstGeom>
        </p:spPr>
      </p:pic>
      <p:sp>
        <p:nvSpPr>
          <p:cNvPr id="13" name="日期占位符 12">
            <a:extLst>
              <a:ext uri="{FF2B5EF4-FFF2-40B4-BE49-F238E27FC236}">
                <a16:creationId xmlns:a16="http://schemas.microsoft.com/office/drawing/2014/main" id="{EFC680B7-36CD-89CD-71A7-29749796120D}"/>
              </a:ext>
            </a:extLst>
          </p:cNvPr>
          <p:cNvSpPr>
            <a:spLocks noGrp="1"/>
          </p:cNvSpPr>
          <p:nvPr>
            <p:ph type="dt" sz="half" idx="10"/>
          </p:nvPr>
        </p:nvSpPr>
        <p:spPr/>
        <p:txBody>
          <a:bodyPr/>
          <a:lstStyle/>
          <a:p>
            <a:fld id="{E8F433BB-F7CD-4BF4-8CC0-FA214E1F1299}" type="datetime1">
              <a:rPr lang="zh-CN" altLang="en-US" smtClean="0"/>
              <a:t>2023/4/6</a:t>
            </a:fld>
            <a:endParaRPr lang="zh-CN" altLang="en-US"/>
          </a:p>
        </p:txBody>
      </p:sp>
      <p:sp>
        <p:nvSpPr>
          <p:cNvPr id="14" name="灯片编号占位符 13">
            <a:extLst>
              <a:ext uri="{FF2B5EF4-FFF2-40B4-BE49-F238E27FC236}">
                <a16:creationId xmlns:a16="http://schemas.microsoft.com/office/drawing/2014/main" id="{5ED79D1C-4AD3-9F5B-7BF9-5FDF34FC4530}"/>
              </a:ext>
            </a:extLst>
          </p:cNvPr>
          <p:cNvSpPr>
            <a:spLocks noGrp="1"/>
          </p:cNvSpPr>
          <p:nvPr>
            <p:ph type="sldNum" sz="quarter" idx="12"/>
          </p:nvPr>
        </p:nvSpPr>
        <p:spPr/>
        <p:txBody>
          <a:bodyPr/>
          <a:lstStyle/>
          <a:p>
            <a:fld id="{5A8582E6-5C2F-42DB-BB2B-C4702E0DDA32}" type="slidenum">
              <a:rPr lang="zh-CN" altLang="en-US" smtClean="0"/>
              <a:t>30</a:t>
            </a:fld>
            <a:endParaRPr lang="zh-CN" altLang="en-US" dirty="0"/>
          </a:p>
        </p:txBody>
      </p:sp>
    </p:spTree>
    <p:extLst>
      <p:ext uri="{BB962C8B-B14F-4D97-AF65-F5344CB8AC3E}">
        <p14:creationId xmlns:p14="http://schemas.microsoft.com/office/powerpoint/2010/main" val="2038326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87D46-7976-C495-A48B-8B768E53A825}"/>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78841048-8EF3-5BB9-C9DA-CF76D9E0F5EA}"/>
              </a:ext>
            </a:extLst>
          </p:cNvPr>
          <p:cNvPicPr>
            <a:picLocks noGrp="1" noChangeAspect="1"/>
          </p:cNvPicPr>
          <p:nvPr>
            <p:ph idx="1"/>
          </p:nvPr>
        </p:nvPicPr>
        <p:blipFill>
          <a:blip r:embed="rId2"/>
          <a:stretch>
            <a:fillRect/>
          </a:stretch>
        </p:blipFill>
        <p:spPr>
          <a:xfrm>
            <a:off x="1694343" y="1087746"/>
            <a:ext cx="7620352" cy="3533437"/>
          </a:xfrm>
        </p:spPr>
      </p:pic>
      <p:sp>
        <p:nvSpPr>
          <p:cNvPr id="7" name="文本框 6">
            <a:extLst>
              <a:ext uri="{FF2B5EF4-FFF2-40B4-BE49-F238E27FC236}">
                <a16:creationId xmlns:a16="http://schemas.microsoft.com/office/drawing/2014/main" id="{BB30E8A3-B33E-DC41-B893-A47B3F50B4AA}"/>
              </a:ext>
            </a:extLst>
          </p:cNvPr>
          <p:cNvSpPr txBox="1"/>
          <p:nvPr/>
        </p:nvSpPr>
        <p:spPr>
          <a:xfrm>
            <a:off x="684716" y="4616092"/>
            <a:ext cx="11133145" cy="2031325"/>
          </a:xfrm>
          <a:prstGeom prst="rect">
            <a:avLst/>
          </a:prstGeom>
          <a:noFill/>
        </p:spPr>
        <p:txBody>
          <a:bodyPr wrap="square">
            <a:spAutoFit/>
          </a:bodyPr>
          <a:lstStyle/>
          <a:p>
            <a:pPr algn="l"/>
            <a:r>
              <a:rPr lang="en-US" altLang="zh-CN" sz="1800" b="0" i="0" u="none" strike="noStrike" baseline="0" dirty="0">
                <a:solidFill>
                  <a:srgbClr val="000000"/>
                </a:solidFill>
                <a:latin typeface="NimbusRomNo9L-Regu"/>
              </a:rPr>
              <a:t>CLIP favors the common and generic objects such as the images in Food101, </a:t>
            </a:r>
            <a:r>
              <a:rPr lang="en-US" altLang="zh-CN" sz="1800" b="0" i="0" u="none" strike="noStrike" baseline="0" dirty="0" err="1">
                <a:solidFill>
                  <a:srgbClr val="000000"/>
                </a:solidFill>
                <a:latin typeface="NimbusRomNo9L-Regu"/>
              </a:rPr>
              <a:t>OxfordPets</a:t>
            </a:r>
            <a:r>
              <a:rPr lang="en-US" altLang="zh-CN" sz="1800" b="0" i="0" u="none" strike="noStrike" baseline="0" dirty="0">
                <a:solidFill>
                  <a:srgbClr val="000000"/>
                </a:solidFill>
                <a:latin typeface="NimbusRomNo9L-Regu"/>
              </a:rPr>
              <a:t>, and Caltech101. </a:t>
            </a:r>
          </a:p>
          <a:p>
            <a:pPr algn="l"/>
            <a:endParaRPr lang="en-US" altLang="zh-CN" dirty="0">
              <a:solidFill>
                <a:srgbClr val="000000"/>
              </a:solidFill>
              <a:latin typeface="NimbusRomNo9L-Regu"/>
            </a:endParaRPr>
          </a:p>
          <a:p>
            <a:pPr algn="l"/>
            <a:r>
              <a:rPr lang="en-US" altLang="zh-CN" sz="1800" b="0" i="0" u="none" strike="noStrike" baseline="0" dirty="0">
                <a:solidFill>
                  <a:srgbClr val="000000"/>
                </a:solidFill>
                <a:latin typeface="NimbusRomNo9L-Regu"/>
              </a:rPr>
              <a:t>However, when it comes to fine-grained feature recognition tasks such as classifying the type of aircraft (</a:t>
            </a:r>
            <a:r>
              <a:rPr lang="en-US" altLang="zh-CN" sz="1800" b="0" i="0" u="none" strike="noStrike" baseline="0" dirty="0">
                <a:solidFill>
                  <a:srgbClr val="228C22"/>
                </a:solidFill>
                <a:latin typeface="NimbusRomNo9L-Regu"/>
              </a:rPr>
              <a:t>Maji et al.</a:t>
            </a:r>
            <a:r>
              <a:rPr lang="en-US" altLang="zh-CN" sz="1800" b="0" i="0" u="none" strike="noStrike" baseline="0" dirty="0">
                <a:solidFill>
                  <a:srgbClr val="000000"/>
                </a:solidFill>
                <a:latin typeface="NimbusRomNo9L-Regu"/>
              </a:rPr>
              <a:t>, </a:t>
            </a:r>
            <a:r>
              <a:rPr lang="en-US" altLang="zh-CN" sz="1800" b="0" i="0" u="none" strike="noStrike" baseline="0" dirty="0">
                <a:solidFill>
                  <a:srgbClr val="228C22"/>
                </a:solidFill>
                <a:latin typeface="NimbusRomNo9L-Regu"/>
              </a:rPr>
              <a:t>2013</a:t>
            </a:r>
            <a:r>
              <a:rPr lang="en-US" altLang="zh-CN" sz="1800" b="0" i="0" u="none" strike="noStrike" baseline="0" dirty="0">
                <a:solidFill>
                  <a:srgbClr val="000000"/>
                </a:solidFill>
                <a:latin typeface="NimbusRomNo9L-Regu"/>
              </a:rPr>
              <a:t>), CLIP and </a:t>
            </a:r>
            <a:r>
              <a:rPr lang="en-US" altLang="zh-CN" sz="1800" b="0" i="0" u="none" strike="noStrike" baseline="0" dirty="0" err="1">
                <a:solidFill>
                  <a:srgbClr val="000000"/>
                </a:solidFill>
                <a:latin typeface="NimbusRomNo9L-Regu"/>
              </a:rPr>
              <a:t>CoOp</a:t>
            </a:r>
            <a:r>
              <a:rPr lang="en-US" altLang="zh-CN" sz="1800" b="0" i="0" u="none" strike="noStrike" baseline="0" dirty="0">
                <a:solidFill>
                  <a:srgbClr val="000000"/>
                </a:solidFill>
                <a:latin typeface="NimbusRomNo9L-Regu"/>
              </a:rPr>
              <a:t> are shown to be very sensitive to the objects. </a:t>
            </a:r>
          </a:p>
          <a:p>
            <a:pPr algn="l"/>
            <a:endParaRPr lang="en-US" altLang="zh-CN" dirty="0">
              <a:solidFill>
                <a:srgbClr val="000000"/>
              </a:solidFill>
              <a:latin typeface="NimbusRomNo9L-Regu"/>
            </a:endParaRPr>
          </a:p>
          <a:p>
            <a:pPr algn="l"/>
            <a:r>
              <a:rPr lang="en-US" altLang="zh-CN" sz="1800" b="0" i="0" u="none" strike="noStrike" baseline="0" dirty="0">
                <a:solidFill>
                  <a:srgbClr val="000000"/>
                </a:solidFill>
                <a:latin typeface="NimbusRomNo9L-Regu"/>
              </a:rPr>
              <a:t>The different robustness between CLIP and </a:t>
            </a:r>
            <a:r>
              <a:rPr lang="en-US" altLang="zh-CN" sz="1800" b="0" i="0" u="none" strike="noStrike" baseline="0" dirty="0" err="1">
                <a:solidFill>
                  <a:srgbClr val="000000"/>
                </a:solidFill>
                <a:latin typeface="NimbusRomNo9L-Regu"/>
              </a:rPr>
              <a:t>DeFo</a:t>
            </a:r>
            <a:r>
              <a:rPr lang="en-US" altLang="zh-CN" sz="1800" b="0" i="0" u="none" strike="noStrike" baseline="0" dirty="0">
                <a:solidFill>
                  <a:srgbClr val="000000"/>
                </a:solidFill>
                <a:latin typeface="NimbusRomNo9L-Regu"/>
              </a:rPr>
              <a:t> indicates the issue of </a:t>
            </a:r>
            <a:r>
              <a:rPr lang="en-US" altLang="zh-CN" sz="1800" b="0" i="0" u="none" strike="noStrike" baseline="0" dirty="0">
                <a:solidFill>
                  <a:srgbClr val="000000"/>
                </a:solidFill>
                <a:latin typeface="NimbusRomNo9L-Medi"/>
              </a:rPr>
              <a:t>sensitivity challenge </a:t>
            </a:r>
            <a:r>
              <a:rPr lang="en-US" altLang="zh-CN" sz="1800" b="0" i="0" u="none" strike="noStrike" baseline="0" dirty="0">
                <a:solidFill>
                  <a:srgbClr val="000000"/>
                </a:solidFill>
                <a:latin typeface="NimbusRomNo9L-Regu"/>
              </a:rPr>
              <a:t>for CLIP, and indicates that </a:t>
            </a:r>
            <a:r>
              <a:rPr lang="en-US" altLang="zh-CN" sz="1800" b="0" i="0" u="none" strike="noStrike" baseline="0" dirty="0" err="1">
                <a:solidFill>
                  <a:srgbClr val="000000"/>
                </a:solidFill>
                <a:latin typeface="NimbusRomNo9L-Regu"/>
              </a:rPr>
              <a:t>DeFo</a:t>
            </a:r>
            <a:r>
              <a:rPr lang="en-US" altLang="zh-CN" sz="1800" b="0" i="0" u="none" strike="noStrike" baseline="0" dirty="0">
                <a:solidFill>
                  <a:srgbClr val="000000"/>
                </a:solidFill>
                <a:latin typeface="NimbusRomNo9L-Regu"/>
              </a:rPr>
              <a:t> successfully addresses this issue by decomposing and then combining the visual features.</a:t>
            </a:r>
            <a:endParaRPr lang="zh-CN" altLang="en-US" dirty="0"/>
          </a:p>
        </p:txBody>
      </p:sp>
      <p:sp>
        <p:nvSpPr>
          <p:cNvPr id="9" name="日期占位符 8">
            <a:extLst>
              <a:ext uri="{FF2B5EF4-FFF2-40B4-BE49-F238E27FC236}">
                <a16:creationId xmlns:a16="http://schemas.microsoft.com/office/drawing/2014/main" id="{02559ACB-2A7E-74DE-C169-D7010B6AEFCF}"/>
              </a:ext>
            </a:extLst>
          </p:cNvPr>
          <p:cNvSpPr>
            <a:spLocks noGrp="1"/>
          </p:cNvSpPr>
          <p:nvPr>
            <p:ph type="dt" sz="half" idx="10"/>
          </p:nvPr>
        </p:nvSpPr>
        <p:spPr/>
        <p:txBody>
          <a:bodyPr/>
          <a:lstStyle/>
          <a:p>
            <a:fld id="{BF20255D-44B0-461E-8FA8-D19D6E457131}" type="datetime1">
              <a:rPr lang="zh-CN" altLang="en-US" smtClean="0"/>
              <a:t>2023/4/6</a:t>
            </a:fld>
            <a:endParaRPr lang="zh-CN" altLang="en-US"/>
          </a:p>
        </p:txBody>
      </p:sp>
      <p:sp>
        <p:nvSpPr>
          <p:cNvPr id="10" name="灯片编号占位符 9">
            <a:extLst>
              <a:ext uri="{FF2B5EF4-FFF2-40B4-BE49-F238E27FC236}">
                <a16:creationId xmlns:a16="http://schemas.microsoft.com/office/drawing/2014/main" id="{38662754-776E-D925-20E2-28A35F0472BE}"/>
              </a:ext>
            </a:extLst>
          </p:cNvPr>
          <p:cNvSpPr>
            <a:spLocks noGrp="1"/>
          </p:cNvSpPr>
          <p:nvPr>
            <p:ph type="sldNum" sz="quarter" idx="12"/>
          </p:nvPr>
        </p:nvSpPr>
        <p:spPr/>
        <p:txBody>
          <a:bodyPr/>
          <a:lstStyle/>
          <a:p>
            <a:fld id="{5A8582E6-5C2F-42DB-BB2B-C4702E0DDA32}" type="slidenum">
              <a:rPr lang="zh-CN" altLang="en-US" smtClean="0"/>
              <a:t>31</a:t>
            </a:fld>
            <a:endParaRPr lang="zh-CN" altLang="en-US" dirty="0"/>
          </a:p>
        </p:txBody>
      </p:sp>
    </p:spTree>
    <p:extLst>
      <p:ext uri="{BB962C8B-B14F-4D97-AF65-F5344CB8AC3E}">
        <p14:creationId xmlns:p14="http://schemas.microsoft.com/office/powerpoint/2010/main" val="3995654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206D8A-0E23-79CE-616C-CD5EAFADC4F5}"/>
              </a:ext>
            </a:extLst>
          </p:cNvPr>
          <p:cNvSpPr>
            <a:spLocks noGrp="1"/>
          </p:cNvSpPr>
          <p:nvPr>
            <p:ph type="title"/>
          </p:nvPr>
        </p:nvSpPr>
        <p:spPr/>
        <p:txBody>
          <a:bodyPr/>
          <a:lstStyle/>
          <a:p>
            <a:r>
              <a:rPr lang="en-US" altLang="zh-CN" dirty="0"/>
              <a:t>INTERPRETATION OF TEXT QUERIES</a:t>
            </a:r>
            <a:endParaRPr lang="zh-CN" altLang="en-US" dirty="0"/>
          </a:p>
        </p:txBody>
      </p:sp>
      <p:pic>
        <p:nvPicPr>
          <p:cNvPr id="5" name="内容占位符 4">
            <a:extLst>
              <a:ext uri="{FF2B5EF4-FFF2-40B4-BE49-F238E27FC236}">
                <a16:creationId xmlns:a16="http://schemas.microsoft.com/office/drawing/2014/main" id="{0D6C8B43-5470-04E6-1FA4-0D54139F4B56}"/>
              </a:ext>
            </a:extLst>
          </p:cNvPr>
          <p:cNvPicPr>
            <a:picLocks noGrp="1" noChangeAspect="1"/>
          </p:cNvPicPr>
          <p:nvPr>
            <p:ph idx="1"/>
          </p:nvPr>
        </p:nvPicPr>
        <p:blipFill>
          <a:blip r:embed="rId2"/>
          <a:stretch>
            <a:fillRect/>
          </a:stretch>
        </p:blipFill>
        <p:spPr>
          <a:xfrm>
            <a:off x="1419864" y="1825625"/>
            <a:ext cx="9352272" cy="4351338"/>
          </a:xfrm>
        </p:spPr>
      </p:pic>
      <p:sp>
        <p:nvSpPr>
          <p:cNvPr id="7" name="日期占位符 6">
            <a:extLst>
              <a:ext uri="{FF2B5EF4-FFF2-40B4-BE49-F238E27FC236}">
                <a16:creationId xmlns:a16="http://schemas.microsoft.com/office/drawing/2014/main" id="{B16BDBDD-710E-DD07-D22C-AAB3D9E7D9D0}"/>
              </a:ext>
            </a:extLst>
          </p:cNvPr>
          <p:cNvSpPr>
            <a:spLocks noGrp="1"/>
          </p:cNvSpPr>
          <p:nvPr>
            <p:ph type="dt" sz="half" idx="10"/>
          </p:nvPr>
        </p:nvSpPr>
        <p:spPr/>
        <p:txBody>
          <a:bodyPr/>
          <a:lstStyle/>
          <a:p>
            <a:fld id="{D0E5D979-947D-4585-805F-346F8DC726E6}" type="datetime1">
              <a:rPr lang="zh-CN" altLang="en-US" smtClean="0"/>
              <a:t>2023/4/6</a:t>
            </a:fld>
            <a:endParaRPr lang="zh-CN" altLang="en-US"/>
          </a:p>
        </p:txBody>
      </p:sp>
      <p:sp>
        <p:nvSpPr>
          <p:cNvPr id="8" name="灯片编号占位符 7">
            <a:extLst>
              <a:ext uri="{FF2B5EF4-FFF2-40B4-BE49-F238E27FC236}">
                <a16:creationId xmlns:a16="http://schemas.microsoft.com/office/drawing/2014/main" id="{BC086B70-B5B0-4867-BA46-52553C8CA9DB}"/>
              </a:ext>
            </a:extLst>
          </p:cNvPr>
          <p:cNvSpPr>
            <a:spLocks noGrp="1"/>
          </p:cNvSpPr>
          <p:nvPr>
            <p:ph type="sldNum" sz="quarter" idx="12"/>
          </p:nvPr>
        </p:nvSpPr>
        <p:spPr/>
        <p:txBody>
          <a:bodyPr/>
          <a:lstStyle/>
          <a:p>
            <a:fld id="{5A8582E6-5C2F-42DB-BB2B-C4702E0DDA32}" type="slidenum">
              <a:rPr lang="zh-CN" altLang="en-US" smtClean="0"/>
              <a:t>32</a:t>
            </a:fld>
            <a:endParaRPr lang="zh-CN" altLang="en-US" dirty="0"/>
          </a:p>
        </p:txBody>
      </p:sp>
    </p:spTree>
    <p:extLst>
      <p:ext uri="{BB962C8B-B14F-4D97-AF65-F5344CB8AC3E}">
        <p14:creationId xmlns:p14="http://schemas.microsoft.com/office/powerpoint/2010/main" val="251796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341992-4DD3-5902-3221-D386EC76166E}"/>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11A1E40-848E-65C4-218F-0F8D1A8B99AE}"/>
              </a:ext>
            </a:extLst>
          </p:cNvPr>
          <p:cNvPicPr>
            <a:picLocks noGrp="1" noChangeAspect="1"/>
          </p:cNvPicPr>
          <p:nvPr>
            <p:ph idx="1"/>
          </p:nvPr>
        </p:nvPicPr>
        <p:blipFill>
          <a:blip r:embed="rId2"/>
          <a:stretch>
            <a:fillRect/>
          </a:stretch>
        </p:blipFill>
        <p:spPr>
          <a:xfrm>
            <a:off x="3094225" y="2828526"/>
            <a:ext cx="8445921" cy="2911710"/>
          </a:xfrm>
        </p:spPr>
      </p:pic>
      <p:pic>
        <p:nvPicPr>
          <p:cNvPr id="6" name="内容占位符 4">
            <a:extLst>
              <a:ext uri="{FF2B5EF4-FFF2-40B4-BE49-F238E27FC236}">
                <a16:creationId xmlns:a16="http://schemas.microsoft.com/office/drawing/2014/main" id="{C0C0D5BD-1F60-1B9A-CB13-CC361204C0BA}"/>
              </a:ext>
            </a:extLst>
          </p:cNvPr>
          <p:cNvPicPr>
            <a:picLocks noChangeAspect="1"/>
          </p:cNvPicPr>
          <p:nvPr/>
        </p:nvPicPr>
        <p:blipFill rotWithShape="1">
          <a:blip r:embed="rId3"/>
          <a:srcRect l="46773" b="27550"/>
          <a:stretch/>
        </p:blipFill>
        <p:spPr>
          <a:xfrm>
            <a:off x="550373" y="2469339"/>
            <a:ext cx="2578790" cy="3433092"/>
          </a:xfrm>
          <a:prstGeom prst="rect">
            <a:avLst/>
          </a:prstGeom>
        </p:spPr>
      </p:pic>
      <p:sp>
        <p:nvSpPr>
          <p:cNvPr id="8" name="日期占位符 7">
            <a:extLst>
              <a:ext uri="{FF2B5EF4-FFF2-40B4-BE49-F238E27FC236}">
                <a16:creationId xmlns:a16="http://schemas.microsoft.com/office/drawing/2014/main" id="{2F40577C-662E-7C03-0D06-CE47610F0D8D}"/>
              </a:ext>
            </a:extLst>
          </p:cNvPr>
          <p:cNvSpPr>
            <a:spLocks noGrp="1"/>
          </p:cNvSpPr>
          <p:nvPr>
            <p:ph type="dt" sz="half" idx="10"/>
          </p:nvPr>
        </p:nvSpPr>
        <p:spPr/>
        <p:txBody>
          <a:bodyPr/>
          <a:lstStyle/>
          <a:p>
            <a:fld id="{086304E8-8D6A-4C5F-8EF8-C80DC68015CE}" type="datetime1">
              <a:rPr lang="zh-CN" altLang="en-US" smtClean="0"/>
              <a:t>2023/4/6</a:t>
            </a:fld>
            <a:endParaRPr lang="zh-CN" altLang="en-US"/>
          </a:p>
        </p:txBody>
      </p:sp>
      <p:sp>
        <p:nvSpPr>
          <p:cNvPr id="9" name="灯片编号占位符 8">
            <a:extLst>
              <a:ext uri="{FF2B5EF4-FFF2-40B4-BE49-F238E27FC236}">
                <a16:creationId xmlns:a16="http://schemas.microsoft.com/office/drawing/2014/main" id="{9A662F80-562D-4B9E-42A4-321EE9263867}"/>
              </a:ext>
            </a:extLst>
          </p:cNvPr>
          <p:cNvSpPr>
            <a:spLocks noGrp="1"/>
          </p:cNvSpPr>
          <p:nvPr>
            <p:ph type="sldNum" sz="quarter" idx="12"/>
          </p:nvPr>
        </p:nvSpPr>
        <p:spPr/>
        <p:txBody>
          <a:bodyPr/>
          <a:lstStyle/>
          <a:p>
            <a:fld id="{5A8582E6-5C2F-42DB-BB2B-C4702E0DDA32}" type="slidenum">
              <a:rPr lang="zh-CN" altLang="en-US" smtClean="0"/>
              <a:t>33</a:t>
            </a:fld>
            <a:endParaRPr lang="zh-CN" altLang="en-US" dirty="0"/>
          </a:p>
        </p:txBody>
      </p:sp>
    </p:spTree>
    <p:extLst>
      <p:ext uri="{BB962C8B-B14F-4D97-AF65-F5344CB8AC3E}">
        <p14:creationId xmlns:p14="http://schemas.microsoft.com/office/powerpoint/2010/main" val="906638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188E24-9AA9-61BB-4F18-8305089BE24E}"/>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3386475-CF01-D343-EB34-A056C02F1547}"/>
              </a:ext>
            </a:extLst>
          </p:cNvPr>
          <p:cNvPicPr>
            <a:picLocks noGrp="1" noChangeAspect="1"/>
          </p:cNvPicPr>
          <p:nvPr>
            <p:ph idx="1"/>
          </p:nvPr>
        </p:nvPicPr>
        <p:blipFill>
          <a:blip r:embed="rId2"/>
          <a:stretch>
            <a:fillRect/>
          </a:stretch>
        </p:blipFill>
        <p:spPr>
          <a:xfrm>
            <a:off x="838200" y="2451716"/>
            <a:ext cx="10515600" cy="3099155"/>
          </a:xfrm>
        </p:spPr>
      </p:pic>
      <p:sp>
        <p:nvSpPr>
          <p:cNvPr id="7" name="日期占位符 6">
            <a:extLst>
              <a:ext uri="{FF2B5EF4-FFF2-40B4-BE49-F238E27FC236}">
                <a16:creationId xmlns:a16="http://schemas.microsoft.com/office/drawing/2014/main" id="{C62D65F5-A74F-EB99-7809-224B9D660D8F}"/>
              </a:ext>
            </a:extLst>
          </p:cNvPr>
          <p:cNvSpPr>
            <a:spLocks noGrp="1"/>
          </p:cNvSpPr>
          <p:nvPr>
            <p:ph type="dt" sz="half" idx="10"/>
          </p:nvPr>
        </p:nvSpPr>
        <p:spPr/>
        <p:txBody>
          <a:bodyPr/>
          <a:lstStyle/>
          <a:p>
            <a:fld id="{B7A056DD-9F4D-42A7-B13B-8734A3B9E226}" type="datetime1">
              <a:rPr lang="zh-CN" altLang="en-US" smtClean="0"/>
              <a:t>2023/4/6</a:t>
            </a:fld>
            <a:endParaRPr lang="zh-CN" altLang="en-US"/>
          </a:p>
        </p:txBody>
      </p:sp>
      <p:sp>
        <p:nvSpPr>
          <p:cNvPr id="8" name="灯片编号占位符 7">
            <a:extLst>
              <a:ext uri="{FF2B5EF4-FFF2-40B4-BE49-F238E27FC236}">
                <a16:creationId xmlns:a16="http://schemas.microsoft.com/office/drawing/2014/main" id="{B86EECE7-5966-CAB4-4991-565F8BCF630A}"/>
              </a:ext>
            </a:extLst>
          </p:cNvPr>
          <p:cNvSpPr>
            <a:spLocks noGrp="1"/>
          </p:cNvSpPr>
          <p:nvPr>
            <p:ph type="sldNum" sz="quarter" idx="12"/>
          </p:nvPr>
        </p:nvSpPr>
        <p:spPr/>
        <p:txBody>
          <a:bodyPr/>
          <a:lstStyle/>
          <a:p>
            <a:fld id="{5A8582E6-5C2F-42DB-BB2B-C4702E0DDA32}" type="slidenum">
              <a:rPr lang="zh-CN" altLang="en-US" smtClean="0"/>
              <a:t>34</a:t>
            </a:fld>
            <a:endParaRPr lang="zh-CN" altLang="en-US" dirty="0"/>
          </a:p>
        </p:txBody>
      </p:sp>
    </p:spTree>
    <p:extLst>
      <p:ext uri="{BB962C8B-B14F-4D97-AF65-F5344CB8AC3E}">
        <p14:creationId xmlns:p14="http://schemas.microsoft.com/office/powerpoint/2010/main" val="1283200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77115-D927-C10E-636F-30EFD058B244}"/>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BFE6BA4F-B070-928D-ABDD-3157B44EE151}"/>
              </a:ext>
            </a:extLst>
          </p:cNvPr>
          <p:cNvPicPr>
            <a:picLocks noGrp="1" noChangeAspect="1"/>
          </p:cNvPicPr>
          <p:nvPr>
            <p:ph idx="1"/>
          </p:nvPr>
        </p:nvPicPr>
        <p:blipFill>
          <a:blip r:embed="rId2"/>
          <a:stretch>
            <a:fillRect/>
          </a:stretch>
        </p:blipFill>
        <p:spPr>
          <a:xfrm>
            <a:off x="2580935" y="1971810"/>
            <a:ext cx="6761259" cy="3009065"/>
          </a:xfrm>
        </p:spPr>
      </p:pic>
      <p:sp>
        <p:nvSpPr>
          <p:cNvPr id="7" name="文本框 6">
            <a:extLst>
              <a:ext uri="{FF2B5EF4-FFF2-40B4-BE49-F238E27FC236}">
                <a16:creationId xmlns:a16="http://schemas.microsoft.com/office/drawing/2014/main" id="{09B5D9A8-5C77-BCC0-8254-77BA9DC7ED89}"/>
              </a:ext>
            </a:extLst>
          </p:cNvPr>
          <p:cNvSpPr txBox="1"/>
          <p:nvPr/>
        </p:nvSpPr>
        <p:spPr>
          <a:xfrm>
            <a:off x="1461524" y="5551273"/>
            <a:ext cx="9064910" cy="646331"/>
          </a:xfrm>
          <a:prstGeom prst="rect">
            <a:avLst/>
          </a:prstGeom>
          <a:noFill/>
        </p:spPr>
        <p:txBody>
          <a:bodyPr wrap="square">
            <a:spAutoFit/>
          </a:bodyPr>
          <a:lstStyle/>
          <a:p>
            <a:r>
              <a:rPr lang="en-US" altLang="zh-CN" dirty="0"/>
              <a:t>It motivates us to learn multiple prompts to comprehensively represent the class and thus facilitate classification.</a:t>
            </a:r>
            <a:endParaRPr lang="zh-CN" altLang="en-US" dirty="0"/>
          </a:p>
        </p:txBody>
      </p:sp>
      <p:sp>
        <p:nvSpPr>
          <p:cNvPr id="9" name="日期占位符 8">
            <a:extLst>
              <a:ext uri="{FF2B5EF4-FFF2-40B4-BE49-F238E27FC236}">
                <a16:creationId xmlns:a16="http://schemas.microsoft.com/office/drawing/2014/main" id="{14C2D889-7671-9D9A-EF21-783EB7AC7992}"/>
              </a:ext>
            </a:extLst>
          </p:cNvPr>
          <p:cNvSpPr>
            <a:spLocks noGrp="1"/>
          </p:cNvSpPr>
          <p:nvPr>
            <p:ph type="dt" sz="half" idx="10"/>
          </p:nvPr>
        </p:nvSpPr>
        <p:spPr/>
        <p:txBody>
          <a:bodyPr/>
          <a:lstStyle/>
          <a:p>
            <a:fld id="{EAC77D90-F8B0-45A6-A22A-64A023BF12DA}" type="datetime1">
              <a:rPr lang="zh-CN" altLang="en-US" smtClean="0"/>
              <a:t>2023/4/6</a:t>
            </a:fld>
            <a:endParaRPr lang="zh-CN" altLang="en-US"/>
          </a:p>
        </p:txBody>
      </p:sp>
      <p:sp>
        <p:nvSpPr>
          <p:cNvPr id="10" name="灯片编号占位符 9">
            <a:extLst>
              <a:ext uri="{FF2B5EF4-FFF2-40B4-BE49-F238E27FC236}">
                <a16:creationId xmlns:a16="http://schemas.microsoft.com/office/drawing/2014/main" id="{2C2B0C7F-923B-E3CD-2791-7CC62A39028E}"/>
              </a:ext>
            </a:extLst>
          </p:cNvPr>
          <p:cNvSpPr>
            <a:spLocks noGrp="1"/>
          </p:cNvSpPr>
          <p:nvPr>
            <p:ph type="sldNum" sz="quarter" idx="12"/>
          </p:nvPr>
        </p:nvSpPr>
        <p:spPr/>
        <p:txBody>
          <a:bodyPr/>
          <a:lstStyle/>
          <a:p>
            <a:fld id="{5A8582E6-5C2F-42DB-BB2B-C4702E0DDA32}" type="slidenum">
              <a:rPr lang="zh-CN" altLang="en-US" smtClean="0"/>
              <a:t>35</a:t>
            </a:fld>
            <a:endParaRPr lang="zh-CN" altLang="en-US" dirty="0"/>
          </a:p>
        </p:txBody>
      </p:sp>
    </p:spTree>
    <p:extLst>
      <p:ext uri="{BB962C8B-B14F-4D97-AF65-F5344CB8AC3E}">
        <p14:creationId xmlns:p14="http://schemas.microsoft.com/office/powerpoint/2010/main" val="1128144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79D1B-D3DE-F68B-DA09-D5BFAA312125}"/>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C03DCC44-8CB3-7B30-7618-FD67659C232B}"/>
              </a:ext>
            </a:extLst>
          </p:cNvPr>
          <p:cNvPicPr>
            <a:picLocks noGrp="1" noChangeAspect="1"/>
          </p:cNvPicPr>
          <p:nvPr>
            <p:ph idx="1"/>
          </p:nvPr>
        </p:nvPicPr>
        <p:blipFill>
          <a:blip r:embed="rId2"/>
          <a:stretch>
            <a:fillRect/>
          </a:stretch>
        </p:blipFill>
        <p:spPr>
          <a:xfrm>
            <a:off x="1697473" y="754620"/>
            <a:ext cx="8356232" cy="3381294"/>
          </a:xfrm>
        </p:spPr>
      </p:pic>
      <p:pic>
        <p:nvPicPr>
          <p:cNvPr id="7" name="图片 6">
            <a:extLst>
              <a:ext uri="{FF2B5EF4-FFF2-40B4-BE49-F238E27FC236}">
                <a16:creationId xmlns:a16="http://schemas.microsoft.com/office/drawing/2014/main" id="{4F316BA8-7A81-D007-DF9C-C1BEC95031E7}"/>
              </a:ext>
            </a:extLst>
          </p:cNvPr>
          <p:cNvPicPr>
            <a:picLocks noChangeAspect="1"/>
          </p:cNvPicPr>
          <p:nvPr/>
        </p:nvPicPr>
        <p:blipFill>
          <a:blip r:embed="rId3"/>
          <a:stretch>
            <a:fillRect/>
          </a:stretch>
        </p:blipFill>
        <p:spPr>
          <a:xfrm>
            <a:off x="990598" y="4845494"/>
            <a:ext cx="5928166" cy="2034174"/>
          </a:xfrm>
          <a:prstGeom prst="rect">
            <a:avLst/>
          </a:prstGeom>
        </p:spPr>
      </p:pic>
      <p:pic>
        <p:nvPicPr>
          <p:cNvPr id="9" name="图片 8">
            <a:extLst>
              <a:ext uri="{FF2B5EF4-FFF2-40B4-BE49-F238E27FC236}">
                <a16:creationId xmlns:a16="http://schemas.microsoft.com/office/drawing/2014/main" id="{CBC4E681-00B7-E1E4-CB9B-DDF172019E0D}"/>
              </a:ext>
            </a:extLst>
          </p:cNvPr>
          <p:cNvPicPr>
            <a:picLocks noChangeAspect="1"/>
          </p:cNvPicPr>
          <p:nvPr/>
        </p:nvPicPr>
        <p:blipFill>
          <a:blip r:embed="rId4"/>
          <a:stretch>
            <a:fillRect/>
          </a:stretch>
        </p:blipFill>
        <p:spPr>
          <a:xfrm>
            <a:off x="1080893" y="4264311"/>
            <a:ext cx="5015107" cy="305518"/>
          </a:xfrm>
          <a:prstGeom prst="rect">
            <a:avLst/>
          </a:prstGeom>
        </p:spPr>
      </p:pic>
      <p:pic>
        <p:nvPicPr>
          <p:cNvPr id="11" name="图片 10">
            <a:extLst>
              <a:ext uri="{FF2B5EF4-FFF2-40B4-BE49-F238E27FC236}">
                <a16:creationId xmlns:a16="http://schemas.microsoft.com/office/drawing/2014/main" id="{70D3F6D3-3BDA-C623-7542-2157C5AAF331}"/>
              </a:ext>
            </a:extLst>
          </p:cNvPr>
          <p:cNvPicPr>
            <a:picLocks noChangeAspect="1"/>
          </p:cNvPicPr>
          <p:nvPr/>
        </p:nvPicPr>
        <p:blipFill>
          <a:blip r:embed="rId5"/>
          <a:stretch>
            <a:fillRect/>
          </a:stretch>
        </p:blipFill>
        <p:spPr>
          <a:xfrm>
            <a:off x="7076848" y="4823826"/>
            <a:ext cx="5011143" cy="569712"/>
          </a:xfrm>
          <a:prstGeom prst="rect">
            <a:avLst/>
          </a:prstGeom>
        </p:spPr>
      </p:pic>
      <p:pic>
        <p:nvPicPr>
          <p:cNvPr id="13" name="图片 12">
            <a:extLst>
              <a:ext uri="{FF2B5EF4-FFF2-40B4-BE49-F238E27FC236}">
                <a16:creationId xmlns:a16="http://schemas.microsoft.com/office/drawing/2014/main" id="{5FFF5162-0CFA-E8D1-7D9D-580893A5CD51}"/>
              </a:ext>
            </a:extLst>
          </p:cNvPr>
          <p:cNvPicPr>
            <a:picLocks noChangeAspect="1"/>
          </p:cNvPicPr>
          <p:nvPr/>
        </p:nvPicPr>
        <p:blipFill>
          <a:blip r:embed="rId6"/>
          <a:stretch>
            <a:fillRect/>
          </a:stretch>
        </p:blipFill>
        <p:spPr>
          <a:xfrm>
            <a:off x="7076848" y="5720418"/>
            <a:ext cx="4941347" cy="941209"/>
          </a:xfrm>
          <a:prstGeom prst="rect">
            <a:avLst/>
          </a:prstGeom>
        </p:spPr>
      </p:pic>
      <p:sp>
        <p:nvSpPr>
          <p:cNvPr id="15" name="日期占位符 14">
            <a:extLst>
              <a:ext uri="{FF2B5EF4-FFF2-40B4-BE49-F238E27FC236}">
                <a16:creationId xmlns:a16="http://schemas.microsoft.com/office/drawing/2014/main" id="{69BE1FC2-8D36-BB84-3041-E8F67F6514C1}"/>
              </a:ext>
            </a:extLst>
          </p:cNvPr>
          <p:cNvSpPr>
            <a:spLocks noGrp="1"/>
          </p:cNvSpPr>
          <p:nvPr>
            <p:ph type="dt" sz="half" idx="10"/>
          </p:nvPr>
        </p:nvSpPr>
        <p:spPr/>
        <p:txBody>
          <a:bodyPr/>
          <a:lstStyle/>
          <a:p>
            <a:fld id="{FE991650-E944-4959-BF5B-E15815BD7BD0}" type="datetime1">
              <a:rPr lang="zh-CN" altLang="en-US" smtClean="0"/>
              <a:t>2023/4/6</a:t>
            </a:fld>
            <a:endParaRPr lang="zh-CN" altLang="en-US"/>
          </a:p>
        </p:txBody>
      </p:sp>
      <p:sp>
        <p:nvSpPr>
          <p:cNvPr id="16" name="灯片编号占位符 15">
            <a:extLst>
              <a:ext uri="{FF2B5EF4-FFF2-40B4-BE49-F238E27FC236}">
                <a16:creationId xmlns:a16="http://schemas.microsoft.com/office/drawing/2014/main" id="{B2BDED19-9F2B-28D4-27F6-41562DA593CF}"/>
              </a:ext>
            </a:extLst>
          </p:cNvPr>
          <p:cNvSpPr>
            <a:spLocks noGrp="1"/>
          </p:cNvSpPr>
          <p:nvPr>
            <p:ph type="sldNum" sz="quarter" idx="12"/>
          </p:nvPr>
        </p:nvSpPr>
        <p:spPr/>
        <p:txBody>
          <a:bodyPr/>
          <a:lstStyle/>
          <a:p>
            <a:fld id="{5A8582E6-5C2F-42DB-BB2B-C4702E0DDA32}" type="slidenum">
              <a:rPr lang="zh-CN" altLang="en-US" smtClean="0"/>
              <a:t>36</a:t>
            </a:fld>
            <a:endParaRPr lang="zh-CN" altLang="en-US" dirty="0"/>
          </a:p>
        </p:txBody>
      </p:sp>
    </p:spTree>
    <p:extLst>
      <p:ext uri="{BB962C8B-B14F-4D97-AF65-F5344CB8AC3E}">
        <p14:creationId xmlns:p14="http://schemas.microsoft.com/office/powerpoint/2010/main" val="4113595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01233689-96DF-A686-586C-DC01F275E9D0}"/>
              </a:ext>
            </a:extLst>
          </p:cNvPr>
          <p:cNvSpPr>
            <a:spLocks noGrp="1"/>
          </p:cNvSpPr>
          <p:nvPr>
            <p:ph type="dt" sz="half" idx="10"/>
          </p:nvPr>
        </p:nvSpPr>
        <p:spPr/>
        <p:txBody>
          <a:bodyPr/>
          <a:lstStyle/>
          <a:p>
            <a:fld id="{4E2A0F0A-348B-4656-843D-3446982F750B}" type="datetime1">
              <a:rPr lang="zh-CN" altLang="en-US" smtClean="0"/>
              <a:t>2023/4/6</a:t>
            </a:fld>
            <a:endParaRPr lang="zh-CN" altLang="en-US"/>
          </a:p>
        </p:txBody>
      </p:sp>
      <p:sp>
        <p:nvSpPr>
          <p:cNvPr id="5" name="灯片编号占位符 4">
            <a:extLst>
              <a:ext uri="{FF2B5EF4-FFF2-40B4-BE49-F238E27FC236}">
                <a16:creationId xmlns:a16="http://schemas.microsoft.com/office/drawing/2014/main" id="{432AE992-E3E4-3CE0-20CB-F4DFB8FFBCA4}"/>
              </a:ext>
            </a:extLst>
          </p:cNvPr>
          <p:cNvSpPr>
            <a:spLocks noGrp="1"/>
          </p:cNvSpPr>
          <p:nvPr>
            <p:ph type="sldNum" sz="quarter" idx="12"/>
          </p:nvPr>
        </p:nvSpPr>
        <p:spPr/>
        <p:txBody>
          <a:bodyPr/>
          <a:lstStyle/>
          <a:p>
            <a:fld id="{5A8582E6-5C2F-42DB-BB2B-C4702E0DDA32}" type="slidenum">
              <a:rPr lang="zh-CN" altLang="en-US" smtClean="0"/>
              <a:t>37</a:t>
            </a:fld>
            <a:endParaRPr lang="zh-CN" altLang="en-US" dirty="0"/>
          </a:p>
        </p:txBody>
      </p:sp>
      <p:pic>
        <p:nvPicPr>
          <p:cNvPr id="7" name="图片 6">
            <a:extLst>
              <a:ext uri="{FF2B5EF4-FFF2-40B4-BE49-F238E27FC236}">
                <a16:creationId xmlns:a16="http://schemas.microsoft.com/office/drawing/2014/main" id="{A1F59BA2-FC6A-182C-B9DB-1125B5408BA3}"/>
              </a:ext>
            </a:extLst>
          </p:cNvPr>
          <p:cNvPicPr>
            <a:picLocks noChangeAspect="1"/>
          </p:cNvPicPr>
          <p:nvPr/>
        </p:nvPicPr>
        <p:blipFill>
          <a:blip r:embed="rId2"/>
          <a:stretch>
            <a:fillRect/>
          </a:stretch>
        </p:blipFill>
        <p:spPr>
          <a:xfrm>
            <a:off x="1716125" y="1690688"/>
            <a:ext cx="8539362" cy="3313138"/>
          </a:xfrm>
          <a:prstGeom prst="rect">
            <a:avLst/>
          </a:prstGeom>
        </p:spPr>
      </p:pic>
    </p:spTree>
    <p:extLst>
      <p:ext uri="{BB962C8B-B14F-4D97-AF65-F5344CB8AC3E}">
        <p14:creationId xmlns:p14="http://schemas.microsoft.com/office/powerpoint/2010/main" val="3812956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A57A33-FAF3-2827-6891-85AB50ADB36F}"/>
              </a:ext>
            </a:extLst>
          </p:cNvPr>
          <p:cNvSpPr>
            <a:spLocks noGrp="1"/>
          </p:cNvSpPr>
          <p:nvPr>
            <p:ph type="title"/>
          </p:nvPr>
        </p:nvSpPr>
        <p:spPr>
          <a:xfrm>
            <a:off x="838199" y="365125"/>
            <a:ext cx="11261349" cy="1325563"/>
          </a:xfrm>
        </p:spPr>
        <p:txBody>
          <a:bodyPr/>
          <a:lstStyle/>
          <a:p>
            <a:r>
              <a:rPr lang="en-US" altLang="zh-CN" dirty="0">
                <a:effectLst/>
              </a:rPr>
              <a:t>Pre-train models for CV and NLP</a:t>
            </a:r>
            <a:endParaRPr lang="zh-CN" altLang="en-US" dirty="0"/>
          </a:p>
        </p:txBody>
      </p:sp>
      <p:sp>
        <p:nvSpPr>
          <p:cNvPr id="7" name="文本框 6">
            <a:extLst>
              <a:ext uri="{FF2B5EF4-FFF2-40B4-BE49-F238E27FC236}">
                <a16:creationId xmlns:a16="http://schemas.microsoft.com/office/drawing/2014/main" id="{D9A53C6A-2A03-BEEC-556B-E7F79137B5C0}"/>
              </a:ext>
            </a:extLst>
          </p:cNvPr>
          <p:cNvSpPr txBox="1"/>
          <p:nvPr/>
        </p:nvSpPr>
        <p:spPr>
          <a:xfrm>
            <a:off x="914851" y="5200213"/>
            <a:ext cx="10362298" cy="646331"/>
          </a:xfrm>
          <a:prstGeom prst="rect">
            <a:avLst/>
          </a:prstGeom>
          <a:noFill/>
        </p:spPr>
        <p:txBody>
          <a:bodyPr wrap="square">
            <a:spAutoFit/>
          </a:bodyPr>
          <a:lstStyle/>
          <a:p>
            <a:r>
              <a:rPr lang="en-US" altLang="zh-CN" dirty="0"/>
              <a:t>Could scalable pre-training methods which learn directly </a:t>
            </a:r>
            <a:r>
              <a:rPr lang="en-US" altLang="zh-CN" dirty="0">
                <a:solidFill>
                  <a:srgbClr val="FF0000"/>
                </a:solidFill>
              </a:rPr>
              <a:t>from web text </a:t>
            </a:r>
            <a:r>
              <a:rPr lang="en-US" altLang="zh-CN" dirty="0"/>
              <a:t>result in a similar breakthrough in computer vision?</a:t>
            </a:r>
            <a:endParaRPr lang="zh-CN" altLang="en-US" dirty="0"/>
          </a:p>
        </p:txBody>
      </p:sp>
      <p:sp>
        <p:nvSpPr>
          <p:cNvPr id="9" name="文本框 8">
            <a:extLst>
              <a:ext uri="{FF2B5EF4-FFF2-40B4-BE49-F238E27FC236}">
                <a16:creationId xmlns:a16="http://schemas.microsoft.com/office/drawing/2014/main" id="{A1B565DA-EC6F-10AC-0984-7E21DF032B6A}"/>
              </a:ext>
            </a:extLst>
          </p:cNvPr>
          <p:cNvSpPr txBox="1"/>
          <p:nvPr/>
        </p:nvSpPr>
        <p:spPr>
          <a:xfrm>
            <a:off x="5495068" y="1790219"/>
            <a:ext cx="5872094" cy="1200329"/>
          </a:xfrm>
          <a:prstGeom prst="rect">
            <a:avLst/>
          </a:prstGeom>
          <a:noFill/>
        </p:spPr>
        <p:txBody>
          <a:bodyPr wrap="square">
            <a:spAutoFit/>
          </a:bodyPr>
          <a:lstStyle/>
          <a:p>
            <a:r>
              <a:rPr lang="en-US" altLang="zh-CN" dirty="0"/>
              <a:t>Pre-training methods which learn directly from raw text have revolutionized NLP over the last few years. </a:t>
            </a:r>
          </a:p>
          <a:p>
            <a:r>
              <a:rPr lang="en-US" altLang="zh-CN" dirty="0"/>
              <a:t>   </a:t>
            </a:r>
          </a:p>
          <a:p>
            <a:r>
              <a:rPr lang="en-US" altLang="zh-CN" dirty="0"/>
              <a:t>zero shot transfer to downstream datasets. </a:t>
            </a:r>
          </a:p>
        </p:txBody>
      </p:sp>
      <p:sp>
        <p:nvSpPr>
          <p:cNvPr id="11" name="文本框 10">
            <a:extLst>
              <a:ext uri="{FF2B5EF4-FFF2-40B4-BE49-F238E27FC236}">
                <a16:creationId xmlns:a16="http://schemas.microsoft.com/office/drawing/2014/main" id="{17E6B062-4C19-E5CE-D586-CD3A95B00736}"/>
              </a:ext>
            </a:extLst>
          </p:cNvPr>
          <p:cNvSpPr txBox="1"/>
          <p:nvPr/>
        </p:nvSpPr>
        <p:spPr>
          <a:xfrm>
            <a:off x="5495069" y="3306951"/>
            <a:ext cx="5919764" cy="923330"/>
          </a:xfrm>
          <a:prstGeom prst="rect">
            <a:avLst/>
          </a:prstGeom>
          <a:noFill/>
        </p:spPr>
        <p:txBody>
          <a:bodyPr wrap="square">
            <a:spAutoFit/>
          </a:bodyPr>
          <a:lstStyle/>
          <a:p>
            <a:r>
              <a:rPr lang="en-US" altLang="zh-CN" dirty="0"/>
              <a:t>suggest that the modern </a:t>
            </a:r>
            <a:r>
              <a:rPr lang="en-US" altLang="zh-CN" dirty="0">
                <a:solidFill>
                  <a:srgbClr val="FF0000"/>
                </a:solidFill>
              </a:rPr>
              <a:t>pre-training methods within web-scale collections of text </a:t>
            </a:r>
            <a:r>
              <a:rPr lang="en-US" altLang="zh-CN" dirty="0"/>
              <a:t>surpasses that of high-quality crowd-labeled NLP datasets.</a:t>
            </a:r>
            <a:endParaRPr lang="zh-CN" altLang="en-US" dirty="0"/>
          </a:p>
        </p:txBody>
      </p:sp>
      <p:sp>
        <p:nvSpPr>
          <p:cNvPr id="13" name="文本框 12">
            <a:extLst>
              <a:ext uri="{FF2B5EF4-FFF2-40B4-BE49-F238E27FC236}">
                <a16:creationId xmlns:a16="http://schemas.microsoft.com/office/drawing/2014/main" id="{0120F2A1-E028-F970-A1C0-46C8064BEB19}"/>
              </a:ext>
            </a:extLst>
          </p:cNvPr>
          <p:cNvSpPr txBox="1"/>
          <p:nvPr/>
        </p:nvSpPr>
        <p:spPr>
          <a:xfrm>
            <a:off x="884066" y="6024866"/>
            <a:ext cx="11042499" cy="646331"/>
          </a:xfrm>
          <a:prstGeom prst="rect">
            <a:avLst/>
          </a:prstGeom>
          <a:noFill/>
        </p:spPr>
        <p:txBody>
          <a:bodyPr wrap="square">
            <a:spAutoFit/>
          </a:bodyPr>
          <a:lstStyle/>
          <a:p>
            <a:r>
              <a:rPr lang="en-US" altLang="zh-CN" dirty="0"/>
              <a:t>A major motivation for natural language supervision is the large quantities of data of this form available publicly on the internet. </a:t>
            </a:r>
            <a:endParaRPr lang="zh-CN" altLang="en-US" dirty="0"/>
          </a:p>
        </p:txBody>
      </p:sp>
      <p:pic>
        <p:nvPicPr>
          <p:cNvPr id="19" name="内容占位符 18">
            <a:extLst>
              <a:ext uri="{FF2B5EF4-FFF2-40B4-BE49-F238E27FC236}">
                <a16:creationId xmlns:a16="http://schemas.microsoft.com/office/drawing/2014/main" id="{46D81861-17EC-9415-8852-EA72B9BDDAF6}"/>
              </a:ext>
            </a:extLst>
          </p:cNvPr>
          <p:cNvPicPr>
            <a:picLocks noGrp="1" noChangeAspect="1"/>
          </p:cNvPicPr>
          <p:nvPr>
            <p:ph idx="1"/>
          </p:nvPr>
        </p:nvPicPr>
        <p:blipFill>
          <a:blip r:embed="rId2"/>
          <a:stretch>
            <a:fillRect/>
          </a:stretch>
        </p:blipFill>
        <p:spPr>
          <a:xfrm>
            <a:off x="824838" y="1790219"/>
            <a:ext cx="4513768" cy="2458692"/>
          </a:xfrm>
        </p:spPr>
      </p:pic>
      <p:sp>
        <p:nvSpPr>
          <p:cNvPr id="21" name="日期占位符 20">
            <a:extLst>
              <a:ext uri="{FF2B5EF4-FFF2-40B4-BE49-F238E27FC236}">
                <a16:creationId xmlns:a16="http://schemas.microsoft.com/office/drawing/2014/main" id="{54688071-5343-D919-B29A-0FC96E4FFF2B}"/>
              </a:ext>
            </a:extLst>
          </p:cNvPr>
          <p:cNvSpPr>
            <a:spLocks noGrp="1"/>
          </p:cNvSpPr>
          <p:nvPr>
            <p:ph type="dt" sz="half" idx="10"/>
          </p:nvPr>
        </p:nvSpPr>
        <p:spPr/>
        <p:txBody>
          <a:bodyPr/>
          <a:lstStyle/>
          <a:p>
            <a:fld id="{487AD165-26E1-4609-A210-32165BA09201}" type="datetime1">
              <a:rPr lang="zh-CN" altLang="en-US" smtClean="0"/>
              <a:t>2023/4/6</a:t>
            </a:fld>
            <a:endParaRPr lang="zh-CN" altLang="en-US"/>
          </a:p>
        </p:txBody>
      </p:sp>
      <p:sp>
        <p:nvSpPr>
          <p:cNvPr id="22" name="灯片编号占位符 21">
            <a:extLst>
              <a:ext uri="{FF2B5EF4-FFF2-40B4-BE49-F238E27FC236}">
                <a16:creationId xmlns:a16="http://schemas.microsoft.com/office/drawing/2014/main" id="{0DC756C2-E364-DE39-5DFB-284ED5ED3C39}"/>
              </a:ext>
            </a:extLst>
          </p:cNvPr>
          <p:cNvSpPr>
            <a:spLocks noGrp="1"/>
          </p:cNvSpPr>
          <p:nvPr>
            <p:ph type="sldNum" sz="quarter" idx="12"/>
          </p:nvPr>
        </p:nvSpPr>
        <p:spPr/>
        <p:txBody>
          <a:bodyPr/>
          <a:lstStyle/>
          <a:p>
            <a:fld id="{5A8582E6-5C2F-42DB-BB2B-C4702E0DDA32}" type="slidenum">
              <a:rPr lang="zh-CN" altLang="en-US" smtClean="0"/>
              <a:t>4</a:t>
            </a:fld>
            <a:endParaRPr lang="zh-CN" altLang="en-US" dirty="0"/>
          </a:p>
        </p:txBody>
      </p:sp>
    </p:spTree>
    <p:extLst>
      <p:ext uri="{BB962C8B-B14F-4D97-AF65-F5344CB8AC3E}">
        <p14:creationId xmlns:p14="http://schemas.microsoft.com/office/powerpoint/2010/main" val="3278598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7FE02-5362-A8BB-B6F3-8190FE966FD7}"/>
              </a:ext>
            </a:extLst>
          </p:cNvPr>
          <p:cNvSpPr>
            <a:spLocks noGrp="1"/>
          </p:cNvSpPr>
          <p:nvPr>
            <p:ph type="title"/>
          </p:nvPr>
        </p:nvSpPr>
        <p:spPr/>
        <p:txBody>
          <a:bodyPr/>
          <a:lstStyle/>
          <a:p>
            <a:r>
              <a:rPr lang="en-US" altLang="zh-CN" dirty="0"/>
              <a:t>Approach</a:t>
            </a:r>
            <a:endParaRPr lang="zh-CN" altLang="en-US" dirty="0"/>
          </a:p>
        </p:txBody>
      </p:sp>
      <p:sp>
        <p:nvSpPr>
          <p:cNvPr id="5" name="文本框 4">
            <a:extLst>
              <a:ext uri="{FF2B5EF4-FFF2-40B4-BE49-F238E27FC236}">
                <a16:creationId xmlns:a16="http://schemas.microsoft.com/office/drawing/2014/main" id="{0A304CE9-FE52-8351-03DA-181EB82BBE4E}"/>
              </a:ext>
            </a:extLst>
          </p:cNvPr>
          <p:cNvSpPr txBox="1"/>
          <p:nvPr/>
        </p:nvSpPr>
        <p:spPr>
          <a:xfrm>
            <a:off x="1175140" y="2142091"/>
            <a:ext cx="10460347" cy="646331"/>
          </a:xfrm>
          <a:prstGeom prst="rect">
            <a:avLst/>
          </a:prstGeom>
          <a:noFill/>
        </p:spPr>
        <p:txBody>
          <a:bodyPr wrap="square">
            <a:spAutoFit/>
          </a:bodyPr>
          <a:lstStyle/>
          <a:p>
            <a:r>
              <a:rPr lang="en-US" altLang="zh-CN" dirty="0"/>
              <a:t>constructed a new dataset of </a:t>
            </a:r>
            <a:r>
              <a:rPr lang="en-US" altLang="zh-CN" dirty="0">
                <a:solidFill>
                  <a:srgbClr val="FF0000"/>
                </a:solidFill>
              </a:rPr>
              <a:t>400 million (image, text) pairs</a:t>
            </a:r>
            <a:r>
              <a:rPr lang="en-US" altLang="zh-CN" dirty="0"/>
              <a:t> collected form a variety of </a:t>
            </a:r>
            <a:r>
              <a:rPr lang="en-US" altLang="zh-CN" dirty="0">
                <a:solidFill>
                  <a:srgbClr val="FF0000"/>
                </a:solidFill>
              </a:rPr>
              <a:t>publicly available sources on the Internet</a:t>
            </a:r>
            <a:r>
              <a:rPr lang="en-US" altLang="zh-CN" dirty="0"/>
              <a:t>. </a:t>
            </a:r>
            <a:endParaRPr lang="zh-CN" altLang="en-US" dirty="0"/>
          </a:p>
        </p:txBody>
      </p:sp>
      <p:pic>
        <p:nvPicPr>
          <p:cNvPr id="7" name="图片 6">
            <a:extLst>
              <a:ext uri="{FF2B5EF4-FFF2-40B4-BE49-F238E27FC236}">
                <a16:creationId xmlns:a16="http://schemas.microsoft.com/office/drawing/2014/main" id="{7C59836D-2ECC-155B-E49A-6C513CA9C285}"/>
              </a:ext>
            </a:extLst>
          </p:cNvPr>
          <p:cNvPicPr>
            <a:picLocks noChangeAspect="1"/>
          </p:cNvPicPr>
          <p:nvPr/>
        </p:nvPicPr>
        <p:blipFill rotWithShape="1">
          <a:blip r:embed="rId2"/>
          <a:srcRect r="49540" b="24401"/>
          <a:stretch/>
        </p:blipFill>
        <p:spPr>
          <a:xfrm>
            <a:off x="1261560" y="3201356"/>
            <a:ext cx="4067491" cy="2934689"/>
          </a:xfrm>
          <a:prstGeom prst="rect">
            <a:avLst/>
          </a:prstGeom>
        </p:spPr>
      </p:pic>
      <p:sp>
        <p:nvSpPr>
          <p:cNvPr id="11" name="文本框 10">
            <a:extLst>
              <a:ext uri="{FF2B5EF4-FFF2-40B4-BE49-F238E27FC236}">
                <a16:creationId xmlns:a16="http://schemas.microsoft.com/office/drawing/2014/main" id="{52C9F5AF-345F-BC6B-EAC1-EC4AD8574708}"/>
              </a:ext>
            </a:extLst>
          </p:cNvPr>
          <p:cNvSpPr txBox="1"/>
          <p:nvPr/>
        </p:nvSpPr>
        <p:spPr>
          <a:xfrm>
            <a:off x="893453" y="1772759"/>
            <a:ext cx="6095276" cy="369332"/>
          </a:xfrm>
          <a:prstGeom prst="rect">
            <a:avLst/>
          </a:prstGeom>
          <a:noFill/>
        </p:spPr>
        <p:txBody>
          <a:bodyPr wrap="square">
            <a:spAutoFit/>
          </a:bodyPr>
          <a:lstStyle/>
          <a:p>
            <a:pPr marL="285750" indent="-285750">
              <a:buFont typeface="Wingdings" panose="05000000000000000000" pitchFamily="2" charset="2"/>
              <a:buChar char="l"/>
            </a:pPr>
            <a:r>
              <a:rPr lang="en-US" altLang="zh-CN" b="1" dirty="0"/>
              <a:t>Creating a Sufficiently Large Dataset</a:t>
            </a:r>
            <a:endParaRPr lang="zh-CN" altLang="en-US" b="1" dirty="0"/>
          </a:p>
        </p:txBody>
      </p:sp>
      <p:sp>
        <p:nvSpPr>
          <p:cNvPr id="13" name="文本框 12">
            <a:extLst>
              <a:ext uri="{FF2B5EF4-FFF2-40B4-BE49-F238E27FC236}">
                <a16:creationId xmlns:a16="http://schemas.microsoft.com/office/drawing/2014/main" id="{59C65A23-4FB8-29B4-D3B5-2539292BDC90}"/>
              </a:ext>
            </a:extLst>
          </p:cNvPr>
          <p:cNvSpPr txBox="1"/>
          <p:nvPr/>
        </p:nvSpPr>
        <p:spPr>
          <a:xfrm>
            <a:off x="242056" y="6027003"/>
            <a:ext cx="7542101" cy="830997"/>
          </a:xfrm>
          <a:prstGeom prst="rect">
            <a:avLst/>
          </a:prstGeom>
          <a:noFill/>
        </p:spPr>
        <p:txBody>
          <a:bodyPr wrap="square">
            <a:spAutoFit/>
          </a:bodyPr>
          <a:lstStyle/>
          <a:p>
            <a:r>
              <a:rPr lang="en-US" altLang="zh-CN" sz="1600" dirty="0"/>
              <a:t>jointly training an image encoder and text encoder to </a:t>
            </a:r>
            <a:r>
              <a:rPr lang="en-US" altLang="zh-CN" sz="1600" dirty="0">
                <a:solidFill>
                  <a:srgbClr val="FF0000"/>
                </a:solidFill>
              </a:rPr>
              <a:t>maximize </a:t>
            </a:r>
            <a:r>
              <a:rPr lang="en-US" altLang="zh-CN" sz="1600" dirty="0"/>
              <a:t>the cosine </a:t>
            </a:r>
            <a:r>
              <a:rPr lang="en-US" altLang="zh-CN" sz="1600" dirty="0">
                <a:solidFill>
                  <a:srgbClr val="FF0000"/>
                </a:solidFill>
              </a:rPr>
              <a:t>similarity of the image and text embeddings of the N real pairs </a:t>
            </a:r>
            <a:r>
              <a:rPr lang="en-US" altLang="zh-CN" sz="1600" dirty="0"/>
              <a:t>in the batch while </a:t>
            </a:r>
            <a:r>
              <a:rPr lang="en-US" altLang="zh-CN" sz="1600" dirty="0">
                <a:solidFill>
                  <a:srgbClr val="FF0000"/>
                </a:solidFill>
              </a:rPr>
              <a:t>minimizing</a:t>
            </a:r>
            <a:r>
              <a:rPr lang="en-US" altLang="zh-CN" sz="1600" dirty="0"/>
              <a:t> the cosine </a:t>
            </a:r>
            <a:r>
              <a:rPr lang="en-US" altLang="zh-CN" sz="1600" dirty="0">
                <a:solidFill>
                  <a:srgbClr val="FF0000"/>
                </a:solidFill>
              </a:rPr>
              <a:t>similarity of the embeddings of the N*N-N incorrect </a:t>
            </a:r>
            <a:r>
              <a:rPr lang="en-US" altLang="zh-CN" sz="1600" dirty="0"/>
              <a:t>pairings.</a:t>
            </a:r>
            <a:endParaRPr lang="zh-CN" altLang="en-US" sz="1600" dirty="0"/>
          </a:p>
        </p:txBody>
      </p:sp>
      <p:sp>
        <p:nvSpPr>
          <p:cNvPr id="15" name="文本框 14">
            <a:extLst>
              <a:ext uri="{FF2B5EF4-FFF2-40B4-BE49-F238E27FC236}">
                <a16:creationId xmlns:a16="http://schemas.microsoft.com/office/drawing/2014/main" id="{8C6D711E-8F21-FCCE-BD1F-92EEAF2F2ECA}"/>
              </a:ext>
            </a:extLst>
          </p:cNvPr>
          <p:cNvSpPr txBox="1"/>
          <p:nvPr/>
        </p:nvSpPr>
        <p:spPr>
          <a:xfrm>
            <a:off x="836394" y="2843370"/>
            <a:ext cx="10660777" cy="646331"/>
          </a:xfrm>
          <a:prstGeom prst="rect">
            <a:avLst/>
          </a:prstGeom>
          <a:noFill/>
        </p:spPr>
        <p:txBody>
          <a:bodyPr wrap="square">
            <a:spAutoFit/>
          </a:bodyPr>
          <a:lstStyle/>
          <a:p>
            <a:pPr marL="285750" indent="-285750">
              <a:buFont typeface="Wingdings" panose="05000000000000000000" pitchFamily="2" charset="2"/>
              <a:buChar char="l"/>
            </a:pPr>
            <a:r>
              <a:rPr lang="en-US" altLang="zh-CN" b="1" dirty="0"/>
              <a:t>Selecting an Efficient Pre-Training Method</a:t>
            </a:r>
            <a:r>
              <a:rPr lang="zh-CN" altLang="en-US" b="1" dirty="0"/>
              <a:t>：</a:t>
            </a:r>
            <a:r>
              <a:rPr lang="en-US" altLang="zh-CN" b="1" dirty="0"/>
              <a:t>Contrastive Language-Image Pre-training </a:t>
            </a:r>
            <a:r>
              <a:rPr lang="zh-CN" altLang="en-US" b="1" dirty="0"/>
              <a:t>（</a:t>
            </a:r>
            <a:r>
              <a:rPr lang="en-US" altLang="zh-CN" b="1" dirty="0"/>
              <a:t>CLIP</a:t>
            </a:r>
            <a:r>
              <a:rPr lang="zh-CN" altLang="en-US" b="1" dirty="0"/>
              <a:t>）</a:t>
            </a:r>
          </a:p>
          <a:p>
            <a:pPr marL="285750" indent="-285750">
              <a:buFont typeface="Wingdings" panose="05000000000000000000" pitchFamily="2" charset="2"/>
              <a:buChar char="l"/>
            </a:pPr>
            <a:endParaRPr lang="zh-CN" altLang="en-US" b="1" dirty="0"/>
          </a:p>
        </p:txBody>
      </p:sp>
      <p:pic>
        <p:nvPicPr>
          <p:cNvPr id="19" name="图片 18">
            <a:extLst>
              <a:ext uri="{FF2B5EF4-FFF2-40B4-BE49-F238E27FC236}">
                <a16:creationId xmlns:a16="http://schemas.microsoft.com/office/drawing/2014/main" id="{291A7F21-44D3-D64B-8700-A2B434B2CF0D}"/>
              </a:ext>
            </a:extLst>
          </p:cNvPr>
          <p:cNvPicPr>
            <a:picLocks noChangeAspect="1"/>
          </p:cNvPicPr>
          <p:nvPr/>
        </p:nvPicPr>
        <p:blipFill>
          <a:blip r:embed="rId3"/>
          <a:stretch>
            <a:fillRect/>
          </a:stretch>
        </p:blipFill>
        <p:spPr>
          <a:xfrm>
            <a:off x="7745153" y="3353743"/>
            <a:ext cx="3475877" cy="3339295"/>
          </a:xfrm>
          <a:prstGeom prst="rect">
            <a:avLst/>
          </a:prstGeom>
        </p:spPr>
      </p:pic>
      <p:sp>
        <p:nvSpPr>
          <p:cNvPr id="21" name="日期占位符 20">
            <a:extLst>
              <a:ext uri="{FF2B5EF4-FFF2-40B4-BE49-F238E27FC236}">
                <a16:creationId xmlns:a16="http://schemas.microsoft.com/office/drawing/2014/main" id="{147EDF39-6BB3-DAD1-BA4C-F1BE41CBD550}"/>
              </a:ext>
            </a:extLst>
          </p:cNvPr>
          <p:cNvSpPr>
            <a:spLocks noGrp="1"/>
          </p:cNvSpPr>
          <p:nvPr>
            <p:ph type="dt" sz="half" idx="10"/>
          </p:nvPr>
        </p:nvSpPr>
        <p:spPr/>
        <p:txBody>
          <a:bodyPr/>
          <a:lstStyle/>
          <a:p>
            <a:fld id="{B5D32864-4A65-4511-94B2-259FA91AC2A4}" type="datetime1">
              <a:rPr lang="zh-CN" altLang="en-US" smtClean="0"/>
              <a:t>2023/4/6</a:t>
            </a:fld>
            <a:endParaRPr lang="zh-CN" altLang="en-US"/>
          </a:p>
        </p:txBody>
      </p:sp>
      <p:sp>
        <p:nvSpPr>
          <p:cNvPr id="22" name="灯片编号占位符 21">
            <a:extLst>
              <a:ext uri="{FF2B5EF4-FFF2-40B4-BE49-F238E27FC236}">
                <a16:creationId xmlns:a16="http://schemas.microsoft.com/office/drawing/2014/main" id="{8D16114B-6995-7808-4B4A-5B27C4DA9CDD}"/>
              </a:ext>
            </a:extLst>
          </p:cNvPr>
          <p:cNvSpPr>
            <a:spLocks noGrp="1"/>
          </p:cNvSpPr>
          <p:nvPr>
            <p:ph type="sldNum" sz="quarter" idx="12"/>
          </p:nvPr>
        </p:nvSpPr>
        <p:spPr/>
        <p:txBody>
          <a:bodyPr/>
          <a:lstStyle/>
          <a:p>
            <a:fld id="{5A8582E6-5C2F-42DB-BB2B-C4702E0DDA32}" type="slidenum">
              <a:rPr lang="zh-CN" altLang="en-US" smtClean="0"/>
              <a:t>5</a:t>
            </a:fld>
            <a:endParaRPr lang="zh-CN" altLang="en-US" dirty="0"/>
          </a:p>
        </p:txBody>
      </p:sp>
    </p:spTree>
    <p:extLst>
      <p:ext uri="{BB962C8B-B14F-4D97-AF65-F5344CB8AC3E}">
        <p14:creationId xmlns:p14="http://schemas.microsoft.com/office/powerpoint/2010/main" val="1657334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7FE02-5362-A8BB-B6F3-8190FE966FD7}"/>
              </a:ext>
            </a:extLst>
          </p:cNvPr>
          <p:cNvSpPr>
            <a:spLocks noGrp="1"/>
          </p:cNvSpPr>
          <p:nvPr>
            <p:ph type="title"/>
          </p:nvPr>
        </p:nvSpPr>
        <p:spPr/>
        <p:txBody>
          <a:bodyPr/>
          <a:lstStyle/>
          <a:p>
            <a:r>
              <a:rPr lang="en-US" altLang="zh-CN" dirty="0"/>
              <a:t>Approach</a:t>
            </a:r>
            <a:endParaRPr lang="zh-CN" altLang="en-US" dirty="0"/>
          </a:p>
        </p:txBody>
      </p:sp>
      <p:sp>
        <p:nvSpPr>
          <p:cNvPr id="11" name="文本框 10">
            <a:extLst>
              <a:ext uri="{FF2B5EF4-FFF2-40B4-BE49-F238E27FC236}">
                <a16:creationId xmlns:a16="http://schemas.microsoft.com/office/drawing/2014/main" id="{52C9F5AF-345F-BC6B-EAC1-EC4AD8574708}"/>
              </a:ext>
            </a:extLst>
          </p:cNvPr>
          <p:cNvSpPr txBox="1"/>
          <p:nvPr/>
        </p:nvSpPr>
        <p:spPr>
          <a:xfrm>
            <a:off x="893453" y="1772759"/>
            <a:ext cx="6095276" cy="369332"/>
          </a:xfrm>
          <a:prstGeom prst="rect">
            <a:avLst/>
          </a:prstGeom>
          <a:noFill/>
        </p:spPr>
        <p:txBody>
          <a:bodyPr wrap="square">
            <a:spAutoFit/>
          </a:bodyPr>
          <a:lstStyle/>
          <a:p>
            <a:pPr marL="285750" indent="-285750">
              <a:buFont typeface="Wingdings" panose="05000000000000000000" pitchFamily="2" charset="2"/>
              <a:buChar char="l"/>
            </a:pPr>
            <a:r>
              <a:rPr lang="en-US" altLang="zh-CN" b="1" dirty="0"/>
              <a:t>Using CLIP</a:t>
            </a:r>
            <a:endParaRPr lang="zh-CN" altLang="en-US" b="1" dirty="0"/>
          </a:p>
        </p:txBody>
      </p:sp>
      <p:sp>
        <p:nvSpPr>
          <p:cNvPr id="4" name="文本框 3">
            <a:extLst>
              <a:ext uri="{FF2B5EF4-FFF2-40B4-BE49-F238E27FC236}">
                <a16:creationId xmlns:a16="http://schemas.microsoft.com/office/drawing/2014/main" id="{44E66789-0E3E-79DE-0B64-AF9FAEC67632}"/>
              </a:ext>
            </a:extLst>
          </p:cNvPr>
          <p:cNvSpPr txBox="1"/>
          <p:nvPr/>
        </p:nvSpPr>
        <p:spPr>
          <a:xfrm>
            <a:off x="1179836" y="2331371"/>
            <a:ext cx="9407268" cy="646331"/>
          </a:xfrm>
          <a:prstGeom prst="rect">
            <a:avLst/>
          </a:prstGeom>
          <a:noFill/>
        </p:spPr>
        <p:txBody>
          <a:bodyPr wrap="square">
            <a:spAutoFit/>
          </a:bodyPr>
          <a:lstStyle/>
          <a:p>
            <a:r>
              <a:rPr lang="en-US" altLang="zh-CN" dirty="0"/>
              <a:t>For each dataset, we use the names of all the classes in the dataset as the set of potential text pairings and predict the most probable (image, text) pair according to CLIP</a:t>
            </a:r>
            <a:endParaRPr lang="zh-CN" altLang="en-US" dirty="0"/>
          </a:p>
        </p:txBody>
      </p:sp>
      <p:pic>
        <p:nvPicPr>
          <p:cNvPr id="8" name="图片 7">
            <a:extLst>
              <a:ext uri="{FF2B5EF4-FFF2-40B4-BE49-F238E27FC236}">
                <a16:creationId xmlns:a16="http://schemas.microsoft.com/office/drawing/2014/main" id="{EF1235D7-A016-9E2D-09E5-C5FA4E07E5A7}"/>
              </a:ext>
            </a:extLst>
          </p:cNvPr>
          <p:cNvPicPr>
            <a:picLocks noChangeAspect="1"/>
          </p:cNvPicPr>
          <p:nvPr/>
        </p:nvPicPr>
        <p:blipFill>
          <a:blip r:embed="rId2"/>
          <a:stretch>
            <a:fillRect/>
          </a:stretch>
        </p:blipFill>
        <p:spPr>
          <a:xfrm>
            <a:off x="2907878" y="3049228"/>
            <a:ext cx="5244491" cy="3808772"/>
          </a:xfrm>
          <a:prstGeom prst="rect">
            <a:avLst/>
          </a:prstGeom>
        </p:spPr>
      </p:pic>
      <p:sp>
        <p:nvSpPr>
          <p:cNvPr id="9" name="矩形 8">
            <a:extLst>
              <a:ext uri="{FF2B5EF4-FFF2-40B4-BE49-F238E27FC236}">
                <a16:creationId xmlns:a16="http://schemas.microsoft.com/office/drawing/2014/main" id="{F954D895-E235-2A72-2CE5-6EB798FFC683}"/>
              </a:ext>
            </a:extLst>
          </p:cNvPr>
          <p:cNvSpPr/>
          <p:nvPr/>
        </p:nvSpPr>
        <p:spPr>
          <a:xfrm>
            <a:off x="3995625" y="3817945"/>
            <a:ext cx="1035742" cy="6977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B313A27D-25DC-A9CE-97F9-A2CF4ABDD9DE}"/>
              </a:ext>
            </a:extLst>
          </p:cNvPr>
          <p:cNvCxnSpPr>
            <a:cxnSpLocks/>
          </p:cNvCxnSpPr>
          <p:nvPr/>
        </p:nvCxnSpPr>
        <p:spPr>
          <a:xfrm flipH="1">
            <a:off x="4771348" y="3198233"/>
            <a:ext cx="1577448" cy="619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28C3F236-7AC7-8E32-166D-E301431DC114}"/>
              </a:ext>
            </a:extLst>
          </p:cNvPr>
          <p:cNvSpPr txBox="1"/>
          <p:nvPr/>
        </p:nvSpPr>
        <p:spPr>
          <a:xfrm>
            <a:off x="6400799" y="2977702"/>
            <a:ext cx="1950143" cy="369332"/>
          </a:xfrm>
          <a:prstGeom prst="rect">
            <a:avLst/>
          </a:prstGeom>
          <a:noFill/>
        </p:spPr>
        <p:txBody>
          <a:bodyPr wrap="square" rtlCol="0">
            <a:spAutoFit/>
          </a:bodyPr>
          <a:lstStyle/>
          <a:p>
            <a:r>
              <a:rPr lang="en-US" altLang="zh-CN" dirty="0">
                <a:solidFill>
                  <a:srgbClr val="FF0000"/>
                </a:solidFill>
              </a:rPr>
              <a:t>prompting</a:t>
            </a:r>
            <a:endParaRPr lang="zh-CN" altLang="en-US" dirty="0">
              <a:solidFill>
                <a:srgbClr val="FF0000"/>
              </a:solidFill>
            </a:endParaRPr>
          </a:p>
        </p:txBody>
      </p:sp>
      <p:sp>
        <p:nvSpPr>
          <p:cNvPr id="21" name="日期占位符 20">
            <a:extLst>
              <a:ext uri="{FF2B5EF4-FFF2-40B4-BE49-F238E27FC236}">
                <a16:creationId xmlns:a16="http://schemas.microsoft.com/office/drawing/2014/main" id="{E02053CB-30ED-D991-6A4D-39C05D75C07D}"/>
              </a:ext>
            </a:extLst>
          </p:cNvPr>
          <p:cNvSpPr>
            <a:spLocks noGrp="1"/>
          </p:cNvSpPr>
          <p:nvPr>
            <p:ph type="dt" sz="half" idx="10"/>
          </p:nvPr>
        </p:nvSpPr>
        <p:spPr/>
        <p:txBody>
          <a:bodyPr/>
          <a:lstStyle/>
          <a:p>
            <a:fld id="{B5ECF7C2-AA7B-49F4-B244-B51A0134211E}" type="datetime1">
              <a:rPr lang="zh-CN" altLang="en-US" smtClean="0"/>
              <a:t>2023/4/6</a:t>
            </a:fld>
            <a:endParaRPr lang="zh-CN" altLang="en-US"/>
          </a:p>
        </p:txBody>
      </p:sp>
      <p:sp>
        <p:nvSpPr>
          <p:cNvPr id="22" name="灯片编号占位符 21">
            <a:extLst>
              <a:ext uri="{FF2B5EF4-FFF2-40B4-BE49-F238E27FC236}">
                <a16:creationId xmlns:a16="http://schemas.microsoft.com/office/drawing/2014/main" id="{3D10B6DD-EE2E-593D-7903-AB1C4EC67E36}"/>
              </a:ext>
            </a:extLst>
          </p:cNvPr>
          <p:cNvSpPr>
            <a:spLocks noGrp="1"/>
          </p:cNvSpPr>
          <p:nvPr>
            <p:ph type="sldNum" sz="quarter" idx="12"/>
          </p:nvPr>
        </p:nvSpPr>
        <p:spPr/>
        <p:txBody>
          <a:bodyPr/>
          <a:lstStyle/>
          <a:p>
            <a:fld id="{5A8582E6-5C2F-42DB-BB2B-C4702E0DDA32}" type="slidenum">
              <a:rPr lang="zh-CN" altLang="en-US" smtClean="0"/>
              <a:t>6</a:t>
            </a:fld>
            <a:endParaRPr lang="zh-CN" altLang="en-US" dirty="0"/>
          </a:p>
        </p:txBody>
      </p:sp>
    </p:spTree>
    <p:extLst>
      <p:ext uri="{BB962C8B-B14F-4D97-AF65-F5344CB8AC3E}">
        <p14:creationId xmlns:p14="http://schemas.microsoft.com/office/powerpoint/2010/main" val="703809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2699D-66C3-13B0-585D-D3E592DE2AD5}"/>
              </a:ext>
            </a:extLst>
          </p:cNvPr>
          <p:cNvSpPr>
            <a:spLocks noGrp="1"/>
          </p:cNvSpPr>
          <p:nvPr>
            <p:ph type="title"/>
          </p:nvPr>
        </p:nvSpPr>
        <p:spPr/>
        <p:txBody>
          <a:bodyPr/>
          <a:lstStyle/>
          <a:p>
            <a:r>
              <a:rPr lang="en-US" altLang="zh-CN" dirty="0"/>
              <a:t>Zero-Shot Performance</a:t>
            </a:r>
            <a:endParaRPr lang="zh-CN" altLang="en-US" dirty="0"/>
          </a:p>
        </p:txBody>
      </p:sp>
      <p:pic>
        <p:nvPicPr>
          <p:cNvPr id="5" name="内容占位符 4">
            <a:extLst>
              <a:ext uri="{FF2B5EF4-FFF2-40B4-BE49-F238E27FC236}">
                <a16:creationId xmlns:a16="http://schemas.microsoft.com/office/drawing/2014/main" id="{006E71CC-70B3-56FE-5B85-D9FD792105FD}"/>
              </a:ext>
            </a:extLst>
          </p:cNvPr>
          <p:cNvPicPr>
            <a:picLocks noGrp="1" noChangeAspect="1"/>
          </p:cNvPicPr>
          <p:nvPr>
            <p:ph idx="1"/>
          </p:nvPr>
        </p:nvPicPr>
        <p:blipFill>
          <a:blip r:embed="rId2"/>
          <a:stretch>
            <a:fillRect/>
          </a:stretch>
        </p:blipFill>
        <p:spPr>
          <a:xfrm>
            <a:off x="838200" y="1773621"/>
            <a:ext cx="3333245" cy="4351338"/>
          </a:xfrm>
        </p:spPr>
      </p:pic>
      <p:sp>
        <p:nvSpPr>
          <p:cNvPr id="7" name="文本框 6">
            <a:extLst>
              <a:ext uri="{FF2B5EF4-FFF2-40B4-BE49-F238E27FC236}">
                <a16:creationId xmlns:a16="http://schemas.microsoft.com/office/drawing/2014/main" id="{F67D82A8-372F-BAA7-3F67-FA0F27958415}"/>
              </a:ext>
            </a:extLst>
          </p:cNvPr>
          <p:cNvSpPr txBox="1"/>
          <p:nvPr/>
        </p:nvSpPr>
        <p:spPr>
          <a:xfrm>
            <a:off x="4638088" y="1690688"/>
            <a:ext cx="5658663" cy="584775"/>
          </a:xfrm>
          <a:prstGeom prst="rect">
            <a:avLst/>
          </a:prstGeom>
          <a:noFill/>
        </p:spPr>
        <p:txBody>
          <a:bodyPr wrap="square">
            <a:spAutoFit/>
          </a:bodyPr>
          <a:lstStyle/>
          <a:p>
            <a:r>
              <a:rPr lang="en-US" altLang="zh-CN" sz="1600" dirty="0"/>
              <a:t>baseline: fitting a fully supervised, regularized, logistic regression classifier on the features of the canonical ResNet50.</a:t>
            </a:r>
            <a:endParaRPr lang="zh-CN" altLang="en-US" sz="1600" dirty="0"/>
          </a:p>
        </p:txBody>
      </p:sp>
      <p:sp>
        <p:nvSpPr>
          <p:cNvPr id="9" name="文本框 8">
            <a:extLst>
              <a:ext uri="{FF2B5EF4-FFF2-40B4-BE49-F238E27FC236}">
                <a16:creationId xmlns:a16="http://schemas.microsoft.com/office/drawing/2014/main" id="{A2E62FDF-A7EC-52F3-2263-451D8BDD4183}"/>
              </a:ext>
            </a:extLst>
          </p:cNvPr>
          <p:cNvSpPr txBox="1"/>
          <p:nvPr/>
        </p:nvSpPr>
        <p:spPr>
          <a:xfrm>
            <a:off x="4672758" y="2621889"/>
            <a:ext cx="6095276" cy="584775"/>
          </a:xfrm>
          <a:prstGeom prst="rect">
            <a:avLst/>
          </a:prstGeom>
          <a:noFill/>
        </p:spPr>
        <p:txBody>
          <a:bodyPr wrap="square">
            <a:spAutoFit/>
          </a:bodyPr>
          <a:lstStyle/>
          <a:p>
            <a:r>
              <a:rPr lang="en-US" altLang="zh-CN" sz="1600" dirty="0"/>
              <a:t>Zero-shot CLIP outperforms this baseline slightly and wins</a:t>
            </a:r>
          </a:p>
          <a:p>
            <a:r>
              <a:rPr lang="en-US" altLang="zh-CN" sz="1600" dirty="0"/>
              <a:t>on 16 of the 27 datasets.</a:t>
            </a:r>
            <a:endParaRPr lang="zh-CN" altLang="en-US" sz="1600" dirty="0"/>
          </a:p>
        </p:txBody>
      </p:sp>
      <p:sp>
        <p:nvSpPr>
          <p:cNvPr id="11" name="文本框 10">
            <a:extLst>
              <a:ext uri="{FF2B5EF4-FFF2-40B4-BE49-F238E27FC236}">
                <a16:creationId xmlns:a16="http://schemas.microsoft.com/office/drawing/2014/main" id="{B9DBFD50-058E-24A8-8CEA-85F62EB8B27D}"/>
              </a:ext>
            </a:extLst>
          </p:cNvPr>
          <p:cNvSpPr txBox="1"/>
          <p:nvPr/>
        </p:nvSpPr>
        <p:spPr>
          <a:xfrm>
            <a:off x="4638087" y="3459152"/>
            <a:ext cx="6638067" cy="2308324"/>
          </a:xfrm>
          <a:prstGeom prst="rect">
            <a:avLst/>
          </a:prstGeom>
          <a:noFill/>
        </p:spPr>
        <p:txBody>
          <a:bodyPr wrap="square">
            <a:spAutoFit/>
          </a:bodyPr>
          <a:lstStyle/>
          <a:p>
            <a:r>
              <a:rPr lang="en-US" altLang="zh-CN" dirty="0"/>
              <a:t>zero-shot CLIP is quite weak </a:t>
            </a:r>
            <a:r>
              <a:rPr lang="en-US" altLang="zh-CN" dirty="0">
                <a:solidFill>
                  <a:srgbClr val="FF0000"/>
                </a:solidFill>
              </a:rPr>
              <a:t>on several specialized, complex, or abstract tasks</a:t>
            </a:r>
            <a:r>
              <a:rPr lang="en-US" altLang="zh-CN" dirty="0"/>
              <a:t> such as </a:t>
            </a:r>
            <a:r>
              <a:rPr lang="en-US" altLang="zh-CN" dirty="0">
                <a:solidFill>
                  <a:srgbClr val="FF0000"/>
                </a:solidFill>
              </a:rPr>
              <a:t>satellite</a:t>
            </a:r>
            <a:r>
              <a:rPr lang="en-US" altLang="zh-CN" dirty="0"/>
              <a:t> image classification (</a:t>
            </a:r>
            <a:r>
              <a:rPr lang="en-US" altLang="zh-CN" dirty="0" err="1"/>
              <a:t>EuroSAT</a:t>
            </a:r>
            <a:r>
              <a:rPr lang="en-US" altLang="zh-CN" dirty="0"/>
              <a:t> and RESISC45), </a:t>
            </a:r>
            <a:r>
              <a:rPr lang="en-US" altLang="zh-CN" dirty="0">
                <a:solidFill>
                  <a:srgbClr val="FF0000"/>
                </a:solidFill>
              </a:rPr>
              <a:t>lymph node tumor detection </a:t>
            </a:r>
            <a:r>
              <a:rPr lang="en-US" altLang="zh-CN" dirty="0"/>
              <a:t>(</a:t>
            </a:r>
            <a:r>
              <a:rPr lang="en-US" altLang="zh-CN" dirty="0" err="1"/>
              <a:t>PatchCamelyon</a:t>
            </a:r>
            <a:r>
              <a:rPr lang="en-US" altLang="zh-CN" dirty="0"/>
              <a:t>), </a:t>
            </a:r>
            <a:r>
              <a:rPr lang="en-US" altLang="zh-CN" dirty="0">
                <a:solidFill>
                  <a:srgbClr val="FF0000"/>
                </a:solidFill>
              </a:rPr>
              <a:t>counting objects </a:t>
            </a:r>
            <a:r>
              <a:rPr lang="en-US" altLang="zh-CN" dirty="0"/>
              <a:t>in synthetic scenes (</a:t>
            </a:r>
            <a:r>
              <a:rPr lang="en-US" altLang="zh-CN" dirty="0" err="1"/>
              <a:t>CLEVRCounts</a:t>
            </a:r>
            <a:r>
              <a:rPr lang="en-US" altLang="zh-CN" dirty="0"/>
              <a:t>), </a:t>
            </a:r>
            <a:r>
              <a:rPr lang="en-US" altLang="zh-CN" dirty="0">
                <a:solidFill>
                  <a:srgbClr val="FF0000"/>
                </a:solidFill>
              </a:rPr>
              <a:t>self-driving</a:t>
            </a:r>
            <a:r>
              <a:rPr lang="en-US" altLang="zh-CN" dirty="0"/>
              <a:t> related tasks such as German traffic sign recognition (GTSRB), recognizing distance to the nearest car (KITTI Distance). These results highlight the poor capability of zero-shot CLIP on more</a:t>
            </a:r>
          </a:p>
          <a:p>
            <a:r>
              <a:rPr lang="en-US" altLang="zh-CN" dirty="0"/>
              <a:t>complex tasks.</a:t>
            </a:r>
            <a:endParaRPr lang="zh-CN" altLang="en-US" dirty="0"/>
          </a:p>
        </p:txBody>
      </p:sp>
      <p:sp>
        <p:nvSpPr>
          <p:cNvPr id="14" name="日期占位符 13">
            <a:extLst>
              <a:ext uri="{FF2B5EF4-FFF2-40B4-BE49-F238E27FC236}">
                <a16:creationId xmlns:a16="http://schemas.microsoft.com/office/drawing/2014/main" id="{095C7E91-8DB8-C795-970D-2ECEAB0A35B5}"/>
              </a:ext>
            </a:extLst>
          </p:cNvPr>
          <p:cNvSpPr>
            <a:spLocks noGrp="1"/>
          </p:cNvSpPr>
          <p:nvPr>
            <p:ph type="dt" sz="half" idx="10"/>
          </p:nvPr>
        </p:nvSpPr>
        <p:spPr/>
        <p:txBody>
          <a:bodyPr/>
          <a:lstStyle/>
          <a:p>
            <a:fld id="{E5A89561-6188-4DFC-B252-06355F25CB3E}" type="datetime1">
              <a:rPr lang="zh-CN" altLang="en-US" smtClean="0"/>
              <a:t>2023/4/6</a:t>
            </a:fld>
            <a:endParaRPr lang="zh-CN" altLang="en-US"/>
          </a:p>
        </p:txBody>
      </p:sp>
      <p:sp>
        <p:nvSpPr>
          <p:cNvPr id="15" name="灯片编号占位符 14">
            <a:extLst>
              <a:ext uri="{FF2B5EF4-FFF2-40B4-BE49-F238E27FC236}">
                <a16:creationId xmlns:a16="http://schemas.microsoft.com/office/drawing/2014/main" id="{536ECD93-797C-86FD-5395-43C585A1D32E}"/>
              </a:ext>
            </a:extLst>
          </p:cNvPr>
          <p:cNvSpPr>
            <a:spLocks noGrp="1"/>
          </p:cNvSpPr>
          <p:nvPr>
            <p:ph type="sldNum" sz="quarter" idx="12"/>
          </p:nvPr>
        </p:nvSpPr>
        <p:spPr/>
        <p:txBody>
          <a:bodyPr/>
          <a:lstStyle/>
          <a:p>
            <a:fld id="{5A8582E6-5C2F-42DB-BB2B-C4702E0DDA32}" type="slidenum">
              <a:rPr lang="zh-CN" altLang="en-US" smtClean="0"/>
              <a:t>7</a:t>
            </a:fld>
            <a:endParaRPr lang="zh-CN" altLang="en-US" dirty="0"/>
          </a:p>
        </p:txBody>
      </p:sp>
    </p:spTree>
    <p:extLst>
      <p:ext uri="{BB962C8B-B14F-4D97-AF65-F5344CB8AC3E}">
        <p14:creationId xmlns:p14="http://schemas.microsoft.com/office/powerpoint/2010/main" val="3137933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6DD1E7-490F-B3EA-9AE2-46641C69B8AD}"/>
              </a:ext>
            </a:extLst>
          </p:cNvPr>
          <p:cNvSpPr>
            <a:spLocks noGrp="1"/>
          </p:cNvSpPr>
          <p:nvPr>
            <p:ph type="title"/>
          </p:nvPr>
        </p:nvSpPr>
        <p:spPr/>
        <p:txBody>
          <a:bodyPr/>
          <a:lstStyle/>
          <a:p>
            <a:r>
              <a:rPr lang="en-US" altLang="zh-CN" dirty="0"/>
              <a:t>Zero-Shot Performance</a:t>
            </a:r>
            <a:endParaRPr lang="zh-CN" altLang="en-US" dirty="0"/>
          </a:p>
        </p:txBody>
      </p:sp>
      <p:pic>
        <p:nvPicPr>
          <p:cNvPr id="5" name="图片 4">
            <a:extLst>
              <a:ext uri="{FF2B5EF4-FFF2-40B4-BE49-F238E27FC236}">
                <a16:creationId xmlns:a16="http://schemas.microsoft.com/office/drawing/2014/main" id="{D79B2306-7BDD-7785-6195-4F6D7772B90C}"/>
              </a:ext>
            </a:extLst>
          </p:cNvPr>
          <p:cNvPicPr>
            <a:picLocks noChangeAspect="1"/>
          </p:cNvPicPr>
          <p:nvPr/>
        </p:nvPicPr>
        <p:blipFill>
          <a:blip r:embed="rId2"/>
          <a:stretch>
            <a:fillRect/>
          </a:stretch>
        </p:blipFill>
        <p:spPr>
          <a:xfrm>
            <a:off x="997942" y="1746461"/>
            <a:ext cx="4863799" cy="5050868"/>
          </a:xfrm>
          <a:prstGeom prst="rect">
            <a:avLst/>
          </a:prstGeom>
        </p:spPr>
      </p:pic>
      <p:sp>
        <p:nvSpPr>
          <p:cNvPr id="8" name="文本框 7">
            <a:extLst>
              <a:ext uri="{FF2B5EF4-FFF2-40B4-BE49-F238E27FC236}">
                <a16:creationId xmlns:a16="http://schemas.microsoft.com/office/drawing/2014/main" id="{9DC58A8D-5D00-F1FB-FA8A-176F72FB09F8}"/>
              </a:ext>
            </a:extLst>
          </p:cNvPr>
          <p:cNvSpPr txBox="1"/>
          <p:nvPr/>
        </p:nvSpPr>
        <p:spPr>
          <a:xfrm>
            <a:off x="6159198" y="1746461"/>
            <a:ext cx="6095276" cy="369332"/>
          </a:xfrm>
          <a:prstGeom prst="rect">
            <a:avLst/>
          </a:prstGeom>
          <a:noFill/>
        </p:spPr>
        <p:txBody>
          <a:bodyPr wrap="square">
            <a:spAutoFit/>
          </a:bodyPr>
          <a:lstStyle/>
          <a:p>
            <a:pPr marL="285750" indent="-285750">
              <a:buFont typeface="Wingdings" panose="05000000000000000000" pitchFamily="2" charset="2"/>
              <a:buChar char="l"/>
            </a:pPr>
            <a:r>
              <a:rPr lang="en-US" altLang="zh-CN" b="1" dirty="0"/>
              <a:t>Conclusion</a:t>
            </a:r>
            <a:endParaRPr lang="zh-CN" altLang="en-US" b="1" dirty="0"/>
          </a:p>
        </p:txBody>
      </p:sp>
      <p:sp>
        <p:nvSpPr>
          <p:cNvPr id="10" name="文本框 9">
            <a:extLst>
              <a:ext uri="{FF2B5EF4-FFF2-40B4-BE49-F238E27FC236}">
                <a16:creationId xmlns:a16="http://schemas.microsoft.com/office/drawing/2014/main" id="{E41DF824-335D-AF6A-D2AD-2EC8F249A370}"/>
              </a:ext>
            </a:extLst>
          </p:cNvPr>
          <p:cNvSpPr txBox="1"/>
          <p:nvPr/>
        </p:nvSpPr>
        <p:spPr>
          <a:xfrm>
            <a:off x="5974416" y="2532690"/>
            <a:ext cx="6127780" cy="2585323"/>
          </a:xfrm>
          <a:prstGeom prst="rect">
            <a:avLst/>
          </a:prstGeom>
          <a:noFill/>
        </p:spPr>
        <p:txBody>
          <a:bodyPr wrap="square">
            <a:spAutoFit/>
          </a:bodyPr>
          <a:lstStyle/>
          <a:p>
            <a:r>
              <a:rPr lang="en-US" altLang="zh-CN" dirty="0"/>
              <a:t>are largely driven by advances in the following three areas:</a:t>
            </a:r>
          </a:p>
          <a:p>
            <a:r>
              <a:rPr lang="en-US" altLang="zh-CN" dirty="0"/>
              <a:t> </a:t>
            </a:r>
            <a:r>
              <a:rPr lang="en-US" altLang="zh-CN" dirty="0" err="1"/>
              <a:t>i</a:t>
            </a:r>
            <a:r>
              <a:rPr lang="en-US" altLang="zh-CN" dirty="0"/>
              <a:t>) </a:t>
            </a:r>
            <a:r>
              <a:rPr lang="en-US" altLang="zh-CN" dirty="0">
                <a:solidFill>
                  <a:srgbClr val="FF0000"/>
                </a:solidFill>
              </a:rPr>
              <a:t>text representation learning</a:t>
            </a:r>
            <a:r>
              <a:rPr lang="en-US" altLang="zh-CN" dirty="0"/>
              <a:t> with Transformers </a:t>
            </a:r>
          </a:p>
          <a:p>
            <a:r>
              <a:rPr lang="en-US" altLang="zh-CN" dirty="0"/>
              <a:t>(Vaswani et al., 2017),</a:t>
            </a:r>
          </a:p>
          <a:p>
            <a:endParaRPr lang="en-US" altLang="zh-CN" dirty="0"/>
          </a:p>
          <a:p>
            <a:r>
              <a:rPr lang="en-US" altLang="zh-CN" dirty="0"/>
              <a:t> ii) large-minibatch </a:t>
            </a:r>
            <a:r>
              <a:rPr lang="en-US" altLang="zh-CN" dirty="0">
                <a:solidFill>
                  <a:srgbClr val="FF0000"/>
                </a:solidFill>
              </a:rPr>
              <a:t>contrastive representation </a:t>
            </a:r>
            <a:r>
              <a:rPr lang="en-US" altLang="zh-CN" dirty="0"/>
              <a:t>learning (Chen et al., 2020; He et al., 2020; </a:t>
            </a:r>
            <a:r>
              <a:rPr lang="en-US" altLang="zh-CN" dirty="0" err="1"/>
              <a:t>Hénaff</a:t>
            </a:r>
            <a:r>
              <a:rPr lang="en-US" altLang="zh-CN" dirty="0"/>
              <a:t> et al., 2020),</a:t>
            </a:r>
          </a:p>
          <a:p>
            <a:endParaRPr lang="en-US" altLang="zh-CN" dirty="0"/>
          </a:p>
          <a:p>
            <a:r>
              <a:rPr lang="en-US" altLang="zh-CN" dirty="0"/>
              <a:t>iii) </a:t>
            </a:r>
            <a:r>
              <a:rPr lang="en-US" altLang="zh-CN" dirty="0">
                <a:solidFill>
                  <a:srgbClr val="FF0000"/>
                </a:solidFill>
              </a:rPr>
              <a:t>web-scale training datasets</a:t>
            </a:r>
            <a:r>
              <a:rPr lang="en-US" altLang="zh-CN" dirty="0"/>
              <a:t>—CLIP benefits from 400 million curated image text pairs.</a:t>
            </a:r>
            <a:endParaRPr lang="zh-CN" altLang="en-US" dirty="0"/>
          </a:p>
        </p:txBody>
      </p:sp>
      <p:sp>
        <p:nvSpPr>
          <p:cNvPr id="12" name="日期占位符 11">
            <a:extLst>
              <a:ext uri="{FF2B5EF4-FFF2-40B4-BE49-F238E27FC236}">
                <a16:creationId xmlns:a16="http://schemas.microsoft.com/office/drawing/2014/main" id="{0FB1A9BD-BA0C-0B8E-E650-F46754BD93AF}"/>
              </a:ext>
            </a:extLst>
          </p:cNvPr>
          <p:cNvSpPr>
            <a:spLocks noGrp="1"/>
          </p:cNvSpPr>
          <p:nvPr>
            <p:ph type="dt" sz="half" idx="10"/>
          </p:nvPr>
        </p:nvSpPr>
        <p:spPr/>
        <p:txBody>
          <a:bodyPr/>
          <a:lstStyle/>
          <a:p>
            <a:fld id="{9C43A443-E93B-465D-A0D2-C12F5419320F}" type="datetime1">
              <a:rPr lang="zh-CN" altLang="en-US" smtClean="0"/>
              <a:t>2023/4/6</a:t>
            </a:fld>
            <a:endParaRPr lang="zh-CN" altLang="en-US"/>
          </a:p>
        </p:txBody>
      </p:sp>
      <p:sp>
        <p:nvSpPr>
          <p:cNvPr id="13" name="灯片编号占位符 12">
            <a:extLst>
              <a:ext uri="{FF2B5EF4-FFF2-40B4-BE49-F238E27FC236}">
                <a16:creationId xmlns:a16="http://schemas.microsoft.com/office/drawing/2014/main" id="{E1F241DC-5575-C85A-4A08-174DA101CF4A}"/>
              </a:ext>
            </a:extLst>
          </p:cNvPr>
          <p:cNvSpPr>
            <a:spLocks noGrp="1"/>
          </p:cNvSpPr>
          <p:nvPr>
            <p:ph type="sldNum" sz="quarter" idx="12"/>
          </p:nvPr>
        </p:nvSpPr>
        <p:spPr/>
        <p:txBody>
          <a:bodyPr/>
          <a:lstStyle/>
          <a:p>
            <a:fld id="{5A8582E6-5C2F-42DB-BB2B-C4702E0DDA32}" type="slidenum">
              <a:rPr lang="zh-CN" altLang="en-US" smtClean="0"/>
              <a:t>8</a:t>
            </a:fld>
            <a:endParaRPr lang="zh-CN" altLang="en-US" dirty="0"/>
          </a:p>
        </p:txBody>
      </p:sp>
    </p:spTree>
    <p:extLst>
      <p:ext uri="{BB962C8B-B14F-4D97-AF65-F5344CB8AC3E}">
        <p14:creationId xmlns:p14="http://schemas.microsoft.com/office/powerpoint/2010/main" val="1035543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70813-1BC0-0F02-D895-EF8539A8EE0D}"/>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917A4A95-92F4-36F4-E30B-89B2F88C1647}"/>
              </a:ext>
            </a:extLst>
          </p:cNvPr>
          <p:cNvPicPr>
            <a:picLocks noChangeAspect="1"/>
          </p:cNvPicPr>
          <p:nvPr/>
        </p:nvPicPr>
        <p:blipFill>
          <a:blip r:embed="rId2"/>
          <a:stretch>
            <a:fillRect/>
          </a:stretch>
        </p:blipFill>
        <p:spPr>
          <a:xfrm>
            <a:off x="989579" y="1542779"/>
            <a:ext cx="9949996" cy="3225036"/>
          </a:xfrm>
          <a:prstGeom prst="rect">
            <a:avLst/>
          </a:prstGeom>
        </p:spPr>
      </p:pic>
      <p:pic>
        <p:nvPicPr>
          <p:cNvPr id="7" name="图片 6">
            <a:extLst>
              <a:ext uri="{FF2B5EF4-FFF2-40B4-BE49-F238E27FC236}">
                <a16:creationId xmlns:a16="http://schemas.microsoft.com/office/drawing/2014/main" id="{8DA4FD68-C7F2-EF74-B918-EF5568E5FD4D}"/>
              </a:ext>
            </a:extLst>
          </p:cNvPr>
          <p:cNvPicPr>
            <a:picLocks noChangeAspect="1"/>
          </p:cNvPicPr>
          <p:nvPr/>
        </p:nvPicPr>
        <p:blipFill>
          <a:blip r:embed="rId3"/>
          <a:stretch>
            <a:fillRect/>
          </a:stretch>
        </p:blipFill>
        <p:spPr>
          <a:xfrm>
            <a:off x="1338191" y="4914595"/>
            <a:ext cx="2932475" cy="1802561"/>
          </a:xfrm>
          <a:prstGeom prst="rect">
            <a:avLst/>
          </a:prstGeom>
        </p:spPr>
      </p:pic>
      <p:sp>
        <p:nvSpPr>
          <p:cNvPr id="8" name="文本框 7">
            <a:extLst>
              <a:ext uri="{FF2B5EF4-FFF2-40B4-BE49-F238E27FC236}">
                <a16:creationId xmlns:a16="http://schemas.microsoft.com/office/drawing/2014/main" id="{12BAFEB8-5220-A633-7034-10770274DBD9}"/>
              </a:ext>
            </a:extLst>
          </p:cNvPr>
          <p:cNvSpPr txBox="1"/>
          <p:nvPr/>
        </p:nvSpPr>
        <p:spPr>
          <a:xfrm>
            <a:off x="4938915" y="5887804"/>
            <a:ext cx="2314169" cy="369332"/>
          </a:xfrm>
          <a:prstGeom prst="rect">
            <a:avLst/>
          </a:prstGeom>
          <a:noFill/>
        </p:spPr>
        <p:txBody>
          <a:bodyPr wrap="square" rtlCol="0">
            <a:spAutoFit/>
          </a:bodyPr>
          <a:lstStyle/>
          <a:p>
            <a:r>
              <a:rPr lang="en-US" altLang="zh-CN" dirty="0"/>
              <a:t>Citations: 300+</a:t>
            </a:r>
            <a:endParaRPr lang="zh-CN" altLang="en-US" dirty="0"/>
          </a:p>
        </p:txBody>
      </p:sp>
      <p:sp>
        <p:nvSpPr>
          <p:cNvPr id="10" name="日期占位符 9">
            <a:extLst>
              <a:ext uri="{FF2B5EF4-FFF2-40B4-BE49-F238E27FC236}">
                <a16:creationId xmlns:a16="http://schemas.microsoft.com/office/drawing/2014/main" id="{14CB34ED-94B6-B8AE-69FE-58B3B967ACA4}"/>
              </a:ext>
            </a:extLst>
          </p:cNvPr>
          <p:cNvSpPr>
            <a:spLocks noGrp="1"/>
          </p:cNvSpPr>
          <p:nvPr>
            <p:ph type="dt" sz="half" idx="10"/>
          </p:nvPr>
        </p:nvSpPr>
        <p:spPr/>
        <p:txBody>
          <a:bodyPr/>
          <a:lstStyle/>
          <a:p>
            <a:fld id="{B2DC7F84-62CC-4498-B01B-03E3D2EFA985}" type="datetime1">
              <a:rPr lang="zh-CN" altLang="en-US" smtClean="0"/>
              <a:t>2023/4/6</a:t>
            </a:fld>
            <a:endParaRPr lang="zh-CN" altLang="en-US"/>
          </a:p>
        </p:txBody>
      </p:sp>
      <p:sp>
        <p:nvSpPr>
          <p:cNvPr id="11" name="灯片编号占位符 10">
            <a:extLst>
              <a:ext uri="{FF2B5EF4-FFF2-40B4-BE49-F238E27FC236}">
                <a16:creationId xmlns:a16="http://schemas.microsoft.com/office/drawing/2014/main" id="{1AEC099D-C22B-9585-0EAE-1EC6F472E1D9}"/>
              </a:ext>
            </a:extLst>
          </p:cNvPr>
          <p:cNvSpPr>
            <a:spLocks noGrp="1"/>
          </p:cNvSpPr>
          <p:nvPr>
            <p:ph type="sldNum" sz="quarter" idx="12"/>
          </p:nvPr>
        </p:nvSpPr>
        <p:spPr/>
        <p:txBody>
          <a:bodyPr/>
          <a:lstStyle/>
          <a:p>
            <a:fld id="{5A8582E6-5C2F-42DB-BB2B-C4702E0DDA32}" type="slidenum">
              <a:rPr lang="zh-CN" altLang="en-US" smtClean="0"/>
              <a:t>9</a:t>
            </a:fld>
            <a:endParaRPr lang="zh-CN" altLang="en-US" dirty="0"/>
          </a:p>
        </p:txBody>
      </p:sp>
    </p:spTree>
    <p:extLst>
      <p:ext uri="{BB962C8B-B14F-4D97-AF65-F5344CB8AC3E}">
        <p14:creationId xmlns:p14="http://schemas.microsoft.com/office/powerpoint/2010/main" val="246582293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3846</TotalTime>
  <Words>1668</Words>
  <Application>Microsoft Office PowerPoint</Application>
  <PresentationFormat>宽屏</PresentationFormat>
  <Paragraphs>188</Paragraphs>
  <Slides>37</Slides>
  <Notes>1</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37</vt:i4>
      </vt:variant>
    </vt:vector>
  </HeadingPairs>
  <TitlesOfParts>
    <vt:vector size="50" baseType="lpstr">
      <vt:lpstr>MTMI</vt:lpstr>
      <vt:lpstr>MTSYN</vt:lpstr>
      <vt:lpstr>NimbusRomNo9L-Medi</vt:lpstr>
      <vt:lpstr>NimbusRomNo9L-Regu</vt:lpstr>
      <vt:lpstr>Times-Bold</vt:lpstr>
      <vt:lpstr>Times-Italic</vt:lpstr>
      <vt:lpstr>Times-Roman</vt:lpstr>
      <vt:lpstr>等线</vt:lpstr>
      <vt:lpstr>等线 Light</vt:lpstr>
      <vt:lpstr>Arial</vt:lpstr>
      <vt:lpstr>Wingdings</vt:lpstr>
      <vt:lpstr>Office 主题​​</vt:lpstr>
      <vt:lpstr>自定义设计方案</vt:lpstr>
      <vt:lpstr>Visual-Textual Prompt learning</vt:lpstr>
      <vt:lpstr>PowerPoint 演示文稿</vt:lpstr>
      <vt:lpstr>Common visual recognition systems</vt:lpstr>
      <vt:lpstr>Pre-train models for CV and NLP</vt:lpstr>
      <vt:lpstr>Approach</vt:lpstr>
      <vt:lpstr>Approach</vt:lpstr>
      <vt:lpstr>Zero-Shot Performance</vt:lpstr>
      <vt:lpstr>Zero-Shot Performance</vt:lpstr>
      <vt:lpstr>PowerPoint 演示文稿</vt:lpstr>
      <vt:lpstr>PowerPoint 演示文稿</vt:lpstr>
      <vt:lpstr>PowerPoint 演示文稿</vt:lpstr>
      <vt:lpstr>Context Optimization (CoOp)</vt:lpstr>
      <vt:lpstr>Context Optimization (CoOp)</vt:lpstr>
      <vt:lpstr>Few-Shot Learning</vt:lpstr>
      <vt:lpstr>PowerPoint 演示文稿</vt:lpstr>
      <vt:lpstr>Comparison with Linear Probe CLIP</vt:lpstr>
      <vt:lpstr>Unified vs Class-Specific Context</vt:lpstr>
      <vt:lpstr>Context Length</vt:lpstr>
      <vt:lpstr>Comparison with Prompt Ensembling/ Initialization/Fine-tuning Methods</vt:lpstr>
      <vt:lpstr>Interpreting the Learned Prompts</vt:lpstr>
      <vt:lpstr>PowerPoint 演示文稿</vt:lpstr>
      <vt:lpstr>PowerPoint 演示文稿</vt:lpstr>
      <vt:lpstr>PowerPoint 演示文稿</vt:lpstr>
      <vt:lpstr>CoCoOp: Conditional Context Optimization</vt:lpstr>
      <vt:lpstr>PowerPoint 演示文稿</vt:lpstr>
      <vt:lpstr>PowerPoint 演示文稿</vt:lpstr>
      <vt:lpstr>Hard textual targets：the class names</vt:lpstr>
      <vt:lpstr>Hard textual targets：the class names</vt:lpstr>
      <vt:lpstr>Decomposed Feature Prompting (DeFo)</vt:lpstr>
      <vt:lpstr>PowerPoint 演示文稿</vt:lpstr>
      <vt:lpstr>PowerPoint 演示文稿</vt:lpstr>
      <vt:lpstr>INTERPRETATION OF TEXT QUERIES</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GUO DAN</dc:creator>
  <cp:lastModifiedBy>DAN GUO</cp:lastModifiedBy>
  <cp:revision>9</cp:revision>
  <dcterms:created xsi:type="dcterms:W3CDTF">2023-04-04T06:56:19Z</dcterms:created>
  <dcterms:modified xsi:type="dcterms:W3CDTF">2023-04-07T00:52:09Z</dcterms:modified>
</cp:coreProperties>
</file>